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6" r:id="rId2"/>
    <p:sldId id="278" r:id="rId3"/>
    <p:sldId id="332" r:id="rId4"/>
    <p:sldId id="430" r:id="rId5"/>
    <p:sldId id="997" r:id="rId6"/>
    <p:sldId id="928" r:id="rId7"/>
    <p:sldId id="351" r:id="rId8"/>
    <p:sldId id="929" r:id="rId9"/>
    <p:sldId id="435" r:id="rId10"/>
    <p:sldId id="102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 1" id="{54AD05C2-AF8B-447D-8ABD-74F93887CB1F}">
          <p14:sldIdLst>
            <p14:sldId id="326"/>
            <p14:sldId id="278"/>
            <p14:sldId id="332"/>
            <p14:sldId id="430"/>
            <p14:sldId id="997"/>
            <p14:sldId id="928"/>
            <p14:sldId id="351"/>
            <p14:sldId id="929"/>
            <p14:sldId id="435"/>
            <p14:sldId id="10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595959"/>
    <a:srgbClr val="FF0066"/>
    <a:srgbClr val="CAD5E4"/>
    <a:srgbClr val="4B263E"/>
    <a:srgbClr val="E3D6C3"/>
    <a:srgbClr val="C6D9F1"/>
    <a:srgbClr val="FFFF66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15" autoAdjust="0"/>
    <p:restoredTop sz="90909" autoAdjust="0"/>
  </p:normalViewPr>
  <p:slideViewPr>
    <p:cSldViewPr>
      <p:cViewPr varScale="1">
        <p:scale>
          <a:sx n="62" d="100"/>
          <a:sy n="62" d="100"/>
        </p:scale>
        <p:origin x="34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53B97-92BA-4828-BD7E-023915B60684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A130C16D-D2F0-46CA-992F-30F319486A2D}">
      <dgm:prSet phldrT="[Tekst]"/>
      <dgm:spPr>
        <a:solidFill>
          <a:schemeClr val="accent6"/>
        </a:solidFill>
      </dgm:spPr>
      <dgm:t>
        <a:bodyPr/>
        <a:lstStyle/>
        <a:p>
          <a:r>
            <a:rPr lang="nl-NL" b="0" dirty="0"/>
            <a:t>VERMOGENSMARKT</a:t>
          </a:r>
        </a:p>
      </dgm:t>
    </dgm:pt>
    <dgm:pt modelId="{6B60798F-62A7-4AA5-9AC8-28353A9AEAEC}" type="parTrans" cxnId="{DF2FA83B-466F-4FCC-92DF-F0C806E5E72A}">
      <dgm:prSet/>
      <dgm:spPr/>
      <dgm:t>
        <a:bodyPr/>
        <a:lstStyle/>
        <a:p>
          <a:endParaRPr lang="nl-NL" b="0"/>
        </a:p>
      </dgm:t>
    </dgm:pt>
    <dgm:pt modelId="{55A09BB1-B048-45D6-B3EE-6DC96D476F2F}" type="sibTrans" cxnId="{DF2FA83B-466F-4FCC-92DF-F0C806E5E72A}">
      <dgm:prSet custT="1"/>
      <dgm:spPr/>
      <dgm:t>
        <a:bodyPr/>
        <a:lstStyle/>
        <a:p>
          <a:pPr algn="ctr"/>
          <a:r>
            <a:rPr lang="nl-NL" sz="2000" b="0" dirty="0"/>
            <a:t>(credit)</a:t>
          </a:r>
        </a:p>
      </dgm:t>
    </dgm:pt>
    <dgm:pt modelId="{C17BA783-1F22-4B21-AC16-AC35E955BD09}">
      <dgm:prSet phldrT="[Tekst]"/>
      <dgm:spPr>
        <a:solidFill>
          <a:srgbClr val="FFC000"/>
        </a:solidFill>
      </dgm:spPr>
      <dgm:t>
        <a:bodyPr/>
        <a:lstStyle/>
        <a:p>
          <a:r>
            <a:rPr lang="nl-NL" b="0" dirty="0"/>
            <a:t>GELDMARKT</a:t>
          </a:r>
        </a:p>
      </dgm:t>
    </dgm:pt>
    <dgm:pt modelId="{D3A8A1B7-0C01-422E-9D8E-8CB76F53FFD5}" type="parTrans" cxnId="{996D9B70-3E5A-4FE8-8869-FB725F7055E4}">
      <dgm:prSet/>
      <dgm:spPr/>
      <dgm:t>
        <a:bodyPr/>
        <a:lstStyle/>
        <a:p>
          <a:endParaRPr lang="nl-NL" b="0"/>
        </a:p>
      </dgm:t>
    </dgm:pt>
    <dgm:pt modelId="{21C56DB0-C016-46B2-90CD-A78E8DCC7E5C}" type="sibTrans" cxnId="{996D9B70-3E5A-4FE8-8869-FB725F7055E4}">
      <dgm:prSet custT="1"/>
      <dgm:spPr/>
      <dgm:t>
        <a:bodyPr/>
        <a:lstStyle/>
        <a:p>
          <a:pPr algn="ctr"/>
          <a:r>
            <a:rPr lang="nl-NL" sz="2000" b="0" dirty="0"/>
            <a:t>KVV (&lt;1jr)</a:t>
          </a:r>
        </a:p>
      </dgm:t>
    </dgm:pt>
    <dgm:pt modelId="{94530609-40A2-4596-841A-59DE5A44761A}">
      <dgm:prSet phldrT="[Tekst]"/>
      <dgm:spPr>
        <a:solidFill>
          <a:schemeClr val="accent2"/>
        </a:solidFill>
      </dgm:spPr>
      <dgm:t>
        <a:bodyPr/>
        <a:lstStyle/>
        <a:p>
          <a:r>
            <a:rPr lang="nl-NL" b="0" dirty="0"/>
            <a:t>KAPITAALMARKT</a:t>
          </a:r>
        </a:p>
      </dgm:t>
    </dgm:pt>
    <dgm:pt modelId="{12B5F1CD-30EE-40C1-AD1C-3E45B3C54E32}" type="parTrans" cxnId="{72890DDC-4920-416E-B162-4099208C0E5C}">
      <dgm:prSet/>
      <dgm:spPr/>
      <dgm:t>
        <a:bodyPr/>
        <a:lstStyle/>
        <a:p>
          <a:endParaRPr lang="nl-NL" b="0"/>
        </a:p>
      </dgm:t>
    </dgm:pt>
    <dgm:pt modelId="{21334700-3051-4C09-B128-1E2A98D71150}" type="sibTrans" cxnId="{72890DDC-4920-416E-B162-4099208C0E5C}">
      <dgm:prSet custT="1"/>
      <dgm:spPr/>
      <dgm:t>
        <a:bodyPr/>
        <a:lstStyle/>
        <a:p>
          <a:pPr algn="ctr">
            <a:lnSpc>
              <a:spcPct val="50000"/>
            </a:lnSpc>
          </a:pPr>
          <a:endParaRPr lang="nl-NL" sz="1050" b="0" dirty="0"/>
        </a:p>
        <a:p>
          <a:pPr algn="ctr">
            <a:lnSpc>
              <a:spcPct val="50000"/>
            </a:lnSpc>
          </a:pPr>
          <a:r>
            <a:rPr lang="nl-NL" sz="2000" b="0" dirty="0"/>
            <a:t>EV (permanent) &amp; </a:t>
          </a:r>
          <a:endParaRPr lang="nl-NL" sz="2000" dirty="0"/>
        </a:p>
        <a:p>
          <a:pPr algn="ctr">
            <a:lnSpc>
              <a:spcPct val="50000"/>
            </a:lnSpc>
          </a:pPr>
          <a:r>
            <a:rPr lang="nl-NL" sz="2000" b="0" dirty="0"/>
            <a:t>LVV (&gt;1jr)</a:t>
          </a:r>
        </a:p>
      </dgm:t>
    </dgm:pt>
    <dgm:pt modelId="{EF1A9E24-F7AC-4AAF-9D47-928471778F7D}" type="pres">
      <dgm:prSet presAssocID="{94253B97-92BA-4828-BD7E-023915B606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EFA20B-D27B-43F7-896C-7BFAD1D5D089}" type="pres">
      <dgm:prSet presAssocID="{A130C16D-D2F0-46CA-992F-30F319486A2D}" presName="hierRoot1" presStyleCnt="0">
        <dgm:presLayoutVars>
          <dgm:hierBranch val="init"/>
        </dgm:presLayoutVars>
      </dgm:prSet>
      <dgm:spPr/>
    </dgm:pt>
    <dgm:pt modelId="{A73FFA01-EE7C-4198-904E-F8ABF6AC6ED3}" type="pres">
      <dgm:prSet presAssocID="{A130C16D-D2F0-46CA-992F-30F319486A2D}" presName="rootComposite1" presStyleCnt="0"/>
      <dgm:spPr/>
    </dgm:pt>
    <dgm:pt modelId="{B360FC5A-5D2F-49B5-83C2-7EF0990CA44B}" type="pres">
      <dgm:prSet presAssocID="{A130C16D-D2F0-46CA-992F-30F319486A2D}" presName="rootText1" presStyleLbl="node0" presStyleIdx="0" presStyleCnt="1" custScaleX="129550">
        <dgm:presLayoutVars>
          <dgm:chMax/>
          <dgm:chPref val="3"/>
        </dgm:presLayoutVars>
      </dgm:prSet>
      <dgm:spPr/>
    </dgm:pt>
    <dgm:pt modelId="{FAFA13F7-809C-4546-B6F2-2087308B6EFE}" type="pres">
      <dgm:prSet presAssocID="{A130C16D-D2F0-46CA-992F-30F319486A2D}" presName="titleText1" presStyleLbl="fgAcc0" presStyleIdx="0" presStyleCnt="1" custScaleY="140514">
        <dgm:presLayoutVars>
          <dgm:chMax val="0"/>
          <dgm:chPref val="0"/>
        </dgm:presLayoutVars>
      </dgm:prSet>
      <dgm:spPr/>
    </dgm:pt>
    <dgm:pt modelId="{ECEAE687-75BA-4B71-9117-7E5192607DAA}" type="pres">
      <dgm:prSet presAssocID="{A130C16D-D2F0-46CA-992F-30F319486A2D}" presName="rootConnector1" presStyleLbl="node1" presStyleIdx="0" presStyleCnt="2"/>
      <dgm:spPr/>
    </dgm:pt>
    <dgm:pt modelId="{A50C7938-2000-4506-AD96-5E6BF1A14000}" type="pres">
      <dgm:prSet presAssocID="{A130C16D-D2F0-46CA-992F-30F319486A2D}" presName="hierChild2" presStyleCnt="0"/>
      <dgm:spPr/>
    </dgm:pt>
    <dgm:pt modelId="{96AFD609-1B73-4587-BFD9-73B4B14FC306}" type="pres">
      <dgm:prSet presAssocID="{D3A8A1B7-0C01-422E-9D8E-8CB76F53FFD5}" presName="Name37" presStyleLbl="parChTrans1D2" presStyleIdx="0" presStyleCnt="2"/>
      <dgm:spPr/>
    </dgm:pt>
    <dgm:pt modelId="{DA11C2CA-D700-49E4-8C8B-FCD349243B14}" type="pres">
      <dgm:prSet presAssocID="{C17BA783-1F22-4B21-AC16-AC35E955BD09}" presName="hierRoot2" presStyleCnt="0">
        <dgm:presLayoutVars>
          <dgm:hierBranch val="init"/>
        </dgm:presLayoutVars>
      </dgm:prSet>
      <dgm:spPr/>
    </dgm:pt>
    <dgm:pt modelId="{62DCF119-2541-40CC-BF71-A67193922BA3}" type="pres">
      <dgm:prSet presAssocID="{C17BA783-1F22-4B21-AC16-AC35E955BD09}" presName="rootComposite" presStyleCnt="0"/>
      <dgm:spPr/>
    </dgm:pt>
    <dgm:pt modelId="{121D43F5-A030-4453-A575-E949CCFFF886}" type="pres">
      <dgm:prSet presAssocID="{C17BA783-1F22-4B21-AC16-AC35E955BD09}" presName="rootText" presStyleLbl="node1" presStyleIdx="0" presStyleCnt="2">
        <dgm:presLayoutVars>
          <dgm:chMax/>
          <dgm:chPref val="3"/>
        </dgm:presLayoutVars>
      </dgm:prSet>
      <dgm:spPr/>
    </dgm:pt>
    <dgm:pt modelId="{F9CC40E3-A640-4F65-BD5C-BF8423E8C67F}" type="pres">
      <dgm:prSet presAssocID="{C17BA783-1F22-4B21-AC16-AC35E955BD09}" presName="titleText2" presStyleLbl="fgAcc1" presStyleIdx="0" presStyleCnt="2" custScaleX="124414" custScaleY="153379">
        <dgm:presLayoutVars>
          <dgm:chMax val="0"/>
          <dgm:chPref val="0"/>
        </dgm:presLayoutVars>
      </dgm:prSet>
      <dgm:spPr/>
    </dgm:pt>
    <dgm:pt modelId="{D7B00644-FE53-45B7-B5B8-C8740FDC6B19}" type="pres">
      <dgm:prSet presAssocID="{C17BA783-1F22-4B21-AC16-AC35E955BD09}" presName="rootConnector" presStyleLbl="node2" presStyleIdx="0" presStyleCnt="0"/>
      <dgm:spPr/>
    </dgm:pt>
    <dgm:pt modelId="{8A57F80D-9EE8-4C06-8408-46038C8ABD23}" type="pres">
      <dgm:prSet presAssocID="{C17BA783-1F22-4B21-AC16-AC35E955BD09}" presName="hierChild4" presStyleCnt="0"/>
      <dgm:spPr/>
    </dgm:pt>
    <dgm:pt modelId="{8BECCC78-1768-437F-B54B-11BE98AB1056}" type="pres">
      <dgm:prSet presAssocID="{C17BA783-1F22-4B21-AC16-AC35E955BD09}" presName="hierChild5" presStyleCnt="0"/>
      <dgm:spPr/>
    </dgm:pt>
    <dgm:pt modelId="{E523C8D9-3A2A-42CC-BD89-DC97A17FFF54}" type="pres">
      <dgm:prSet presAssocID="{12B5F1CD-30EE-40C1-AD1C-3E45B3C54E32}" presName="Name37" presStyleLbl="parChTrans1D2" presStyleIdx="1" presStyleCnt="2"/>
      <dgm:spPr/>
    </dgm:pt>
    <dgm:pt modelId="{9F4C7A01-8563-4FED-80FE-8971C5332C61}" type="pres">
      <dgm:prSet presAssocID="{94530609-40A2-4596-841A-59DE5A44761A}" presName="hierRoot2" presStyleCnt="0">
        <dgm:presLayoutVars>
          <dgm:hierBranch val="init"/>
        </dgm:presLayoutVars>
      </dgm:prSet>
      <dgm:spPr/>
    </dgm:pt>
    <dgm:pt modelId="{DB08CE0F-C6B6-4436-8CD4-7FBD0128402D}" type="pres">
      <dgm:prSet presAssocID="{94530609-40A2-4596-841A-59DE5A44761A}" presName="rootComposite" presStyleCnt="0"/>
      <dgm:spPr/>
    </dgm:pt>
    <dgm:pt modelId="{BA595F45-1B1E-4B0B-A88D-F3F482D1900D}" type="pres">
      <dgm:prSet presAssocID="{94530609-40A2-4596-841A-59DE5A44761A}" presName="rootText" presStyleLbl="node1" presStyleIdx="1" presStyleCnt="2">
        <dgm:presLayoutVars>
          <dgm:chMax/>
          <dgm:chPref val="3"/>
        </dgm:presLayoutVars>
      </dgm:prSet>
      <dgm:spPr/>
    </dgm:pt>
    <dgm:pt modelId="{12233498-7F1C-4D0F-B89E-54F392C65E9A}" type="pres">
      <dgm:prSet presAssocID="{94530609-40A2-4596-841A-59DE5A44761A}" presName="titleText2" presStyleLbl="fgAcc1" presStyleIdx="1" presStyleCnt="2" custScaleX="124414" custScaleY="153379">
        <dgm:presLayoutVars>
          <dgm:chMax val="0"/>
          <dgm:chPref val="0"/>
        </dgm:presLayoutVars>
      </dgm:prSet>
      <dgm:spPr/>
    </dgm:pt>
    <dgm:pt modelId="{A09B7568-3CA8-40F8-A053-BB5B817972EB}" type="pres">
      <dgm:prSet presAssocID="{94530609-40A2-4596-841A-59DE5A44761A}" presName="rootConnector" presStyleLbl="node2" presStyleIdx="0" presStyleCnt="0"/>
      <dgm:spPr/>
    </dgm:pt>
    <dgm:pt modelId="{E4447E2F-911B-4C56-8224-6DF17F1E180E}" type="pres">
      <dgm:prSet presAssocID="{94530609-40A2-4596-841A-59DE5A44761A}" presName="hierChild4" presStyleCnt="0"/>
      <dgm:spPr/>
    </dgm:pt>
    <dgm:pt modelId="{DE8D7DC4-CA92-444E-912D-3600DE0E53D4}" type="pres">
      <dgm:prSet presAssocID="{94530609-40A2-4596-841A-59DE5A44761A}" presName="hierChild5" presStyleCnt="0"/>
      <dgm:spPr/>
    </dgm:pt>
    <dgm:pt modelId="{50AC7939-F1D6-48D9-BC5F-01E6DC8683F4}" type="pres">
      <dgm:prSet presAssocID="{A130C16D-D2F0-46CA-992F-30F319486A2D}" presName="hierChild3" presStyleCnt="0"/>
      <dgm:spPr/>
    </dgm:pt>
  </dgm:ptLst>
  <dgm:cxnLst>
    <dgm:cxn modelId="{6213210A-BBC0-4BAB-8526-4CF868DA3FA3}" type="presOf" srcId="{A130C16D-D2F0-46CA-992F-30F319486A2D}" destId="{ECEAE687-75BA-4B71-9117-7E5192607DAA}" srcOrd="1" destOrd="0" presId="urn:microsoft.com/office/officeart/2008/layout/NameandTitleOrganizationalChart"/>
    <dgm:cxn modelId="{61D83B1A-2922-419D-84C2-5850BE25DDF0}" type="presOf" srcId="{21334700-3051-4C09-B128-1E2A98D71150}" destId="{12233498-7F1C-4D0F-B89E-54F392C65E9A}" srcOrd="0" destOrd="0" presId="urn:microsoft.com/office/officeart/2008/layout/NameandTitleOrganizationalChart"/>
    <dgm:cxn modelId="{F0BDB837-8283-4AEE-A92B-508A328D56E9}" type="presOf" srcId="{C17BA783-1F22-4B21-AC16-AC35E955BD09}" destId="{121D43F5-A030-4453-A575-E949CCFFF886}" srcOrd="0" destOrd="0" presId="urn:microsoft.com/office/officeart/2008/layout/NameandTitleOrganizationalChart"/>
    <dgm:cxn modelId="{6410373B-F1B9-453D-AB00-3016738830DC}" type="presOf" srcId="{94253B97-92BA-4828-BD7E-023915B60684}" destId="{EF1A9E24-F7AC-4AAF-9D47-928471778F7D}" srcOrd="0" destOrd="0" presId="urn:microsoft.com/office/officeart/2008/layout/NameandTitleOrganizationalChart"/>
    <dgm:cxn modelId="{DF2FA83B-466F-4FCC-92DF-F0C806E5E72A}" srcId="{94253B97-92BA-4828-BD7E-023915B60684}" destId="{A130C16D-D2F0-46CA-992F-30F319486A2D}" srcOrd="0" destOrd="0" parTransId="{6B60798F-62A7-4AA5-9AC8-28353A9AEAEC}" sibTransId="{55A09BB1-B048-45D6-B3EE-6DC96D476F2F}"/>
    <dgm:cxn modelId="{696E253E-F82B-4A5D-B78F-142945AEF6CA}" type="presOf" srcId="{D3A8A1B7-0C01-422E-9D8E-8CB76F53FFD5}" destId="{96AFD609-1B73-4587-BFD9-73B4B14FC306}" srcOrd="0" destOrd="0" presId="urn:microsoft.com/office/officeart/2008/layout/NameandTitleOrganizationalChart"/>
    <dgm:cxn modelId="{BB2DB368-4949-4C71-B07A-714178EF1559}" type="presOf" srcId="{55A09BB1-B048-45D6-B3EE-6DC96D476F2F}" destId="{FAFA13F7-809C-4546-B6F2-2087308B6EFE}" srcOrd="0" destOrd="0" presId="urn:microsoft.com/office/officeart/2008/layout/NameandTitleOrganizationalChart"/>
    <dgm:cxn modelId="{996D9B70-3E5A-4FE8-8869-FB725F7055E4}" srcId="{A130C16D-D2F0-46CA-992F-30F319486A2D}" destId="{C17BA783-1F22-4B21-AC16-AC35E955BD09}" srcOrd="0" destOrd="0" parTransId="{D3A8A1B7-0C01-422E-9D8E-8CB76F53FFD5}" sibTransId="{21C56DB0-C016-46B2-90CD-A78E8DCC7E5C}"/>
    <dgm:cxn modelId="{32F8B550-AF87-4B2A-B3B1-0CE8C9B002CD}" type="presOf" srcId="{21C56DB0-C016-46B2-90CD-A78E8DCC7E5C}" destId="{F9CC40E3-A640-4F65-BD5C-BF8423E8C67F}" srcOrd="0" destOrd="0" presId="urn:microsoft.com/office/officeart/2008/layout/NameandTitleOrganizationalChart"/>
    <dgm:cxn modelId="{7556D155-A791-47C7-B28E-4BC290AFA560}" type="presOf" srcId="{A130C16D-D2F0-46CA-992F-30F319486A2D}" destId="{B360FC5A-5D2F-49B5-83C2-7EF0990CA44B}" srcOrd="0" destOrd="0" presId="urn:microsoft.com/office/officeart/2008/layout/NameandTitleOrganizationalChart"/>
    <dgm:cxn modelId="{13A37B58-2D40-4B3E-BAED-97B94CFE5592}" type="presOf" srcId="{C17BA783-1F22-4B21-AC16-AC35E955BD09}" destId="{D7B00644-FE53-45B7-B5B8-C8740FDC6B19}" srcOrd="1" destOrd="0" presId="urn:microsoft.com/office/officeart/2008/layout/NameandTitleOrganizationalChart"/>
    <dgm:cxn modelId="{879E2DAB-81F6-48D7-AB0D-263F66D5723E}" type="presOf" srcId="{94530609-40A2-4596-841A-59DE5A44761A}" destId="{BA595F45-1B1E-4B0B-A88D-F3F482D1900D}" srcOrd="0" destOrd="0" presId="urn:microsoft.com/office/officeart/2008/layout/NameandTitleOrganizationalChart"/>
    <dgm:cxn modelId="{5C9481D0-92AE-4673-BE13-4F5F944FB5D4}" type="presOf" srcId="{94530609-40A2-4596-841A-59DE5A44761A}" destId="{A09B7568-3CA8-40F8-A053-BB5B817972EB}" srcOrd="1" destOrd="0" presId="urn:microsoft.com/office/officeart/2008/layout/NameandTitleOrganizationalChart"/>
    <dgm:cxn modelId="{72890DDC-4920-416E-B162-4099208C0E5C}" srcId="{A130C16D-D2F0-46CA-992F-30F319486A2D}" destId="{94530609-40A2-4596-841A-59DE5A44761A}" srcOrd="1" destOrd="0" parTransId="{12B5F1CD-30EE-40C1-AD1C-3E45B3C54E32}" sibTransId="{21334700-3051-4C09-B128-1E2A98D71150}"/>
    <dgm:cxn modelId="{77166EF0-9AFA-49E0-98BD-E2A8EA4ECBCC}" type="presOf" srcId="{12B5F1CD-30EE-40C1-AD1C-3E45B3C54E32}" destId="{E523C8D9-3A2A-42CC-BD89-DC97A17FFF54}" srcOrd="0" destOrd="0" presId="urn:microsoft.com/office/officeart/2008/layout/NameandTitleOrganizationalChart"/>
    <dgm:cxn modelId="{896F42CA-59F6-4A50-BD5F-9F78772FFA5D}" type="presParOf" srcId="{EF1A9E24-F7AC-4AAF-9D47-928471778F7D}" destId="{52EFA20B-D27B-43F7-896C-7BFAD1D5D089}" srcOrd="0" destOrd="0" presId="urn:microsoft.com/office/officeart/2008/layout/NameandTitleOrganizationalChart"/>
    <dgm:cxn modelId="{1B98C24D-C9B6-4700-825D-6E5CDC829548}" type="presParOf" srcId="{52EFA20B-D27B-43F7-896C-7BFAD1D5D089}" destId="{A73FFA01-EE7C-4198-904E-F8ABF6AC6ED3}" srcOrd="0" destOrd="0" presId="urn:microsoft.com/office/officeart/2008/layout/NameandTitleOrganizationalChart"/>
    <dgm:cxn modelId="{78FC2928-1547-4576-8B91-68B1B17A081C}" type="presParOf" srcId="{A73FFA01-EE7C-4198-904E-F8ABF6AC6ED3}" destId="{B360FC5A-5D2F-49B5-83C2-7EF0990CA44B}" srcOrd="0" destOrd="0" presId="urn:microsoft.com/office/officeart/2008/layout/NameandTitleOrganizationalChart"/>
    <dgm:cxn modelId="{638DBCB9-89B9-4E10-AFC7-32B2DBF25C72}" type="presParOf" srcId="{A73FFA01-EE7C-4198-904E-F8ABF6AC6ED3}" destId="{FAFA13F7-809C-4546-B6F2-2087308B6EFE}" srcOrd="1" destOrd="0" presId="urn:microsoft.com/office/officeart/2008/layout/NameandTitleOrganizationalChart"/>
    <dgm:cxn modelId="{9385D408-63E8-4179-AA7D-D18FB73F88B3}" type="presParOf" srcId="{A73FFA01-EE7C-4198-904E-F8ABF6AC6ED3}" destId="{ECEAE687-75BA-4B71-9117-7E5192607DAA}" srcOrd="2" destOrd="0" presId="urn:microsoft.com/office/officeart/2008/layout/NameandTitleOrganizationalChart"/>
    <dgm:cxn modelId="{45130BDD-EB6C-4565-9417-CD678976A05F}" type="presParOf" srcId="{52EFA20B-D27B-43F7-896C-7BFAD1D5D089}" destId="{A50C7938-2000-4506-AD96-5E6BF1A14000}" srcOrd="1" destOrd="0" presId="urn:microsoft.com/office/officeart/2008/layout/NameandTitleOrganizationalChart"/>
    <dgm:cxn modelId="{73ED4864-EBB9-45FA-9DAD-81B795BF8E7A}" type="presParOf" srcId="{A50C7938-2000-4506-AD96-5E6BF1A14000}" destId="{96AFD609-1B73-4587-BFD9-73B4B14FC306}" srcOrd="0" destOrd="0" presId="urn:microsoft.com/office/officeart/2008/layout/NameandTitleOrganizationalChart"/>
    <dgm:cxn modelId="{05946B66-6F69-4893-9545-DA6C78BF8D7F}" type="presParOf" srcId="{A50C7938-2000-4506-AD96-5E6BF1A14000}" destId="{DA11C2CA-D700-49E4-8C8B-FCD349243B14}" srcOrd="1" destOrd="0" presId="urn:microsoft.com/office/officeart/2008/layout/NameandTitleOrganizationalChart"/>
    <dgm:cxn modelId="{D2367FD5-CB90-45A0-AAA1-5E498616CC5D}" type="presParOf" srcId="{DA11C2CA-D700-49E4-8C8B-FCD349243B14}" destId="{62DCF119-2541-40CC-BF71-A67193922BA3}" srcOrd="0" destOrd="0" presId="urn:microsoft.com/office/officeart/2008/layout/NameandTitleOrganizationalChart"/>
    <dgm:cxn modelId="{2EBD1E65-3563-430F-9107-AEA313695984}" type="presParOf" srcId="{62DCF119-2541-40CC-BF71-A67193922BA3}" destId="{121D43F5-A030-4453-A575-E949CCFFF886}" srcOrd="0" destOrd="0" presId="urn:microsoft.com/office/officeart/2008/layout/NameandTitleOrganizationalChart"/>
    <dgm:cxn modelId="{334A3BD3-6AB6-4E8D-B4A9-661E543B0E07}" type="presParOf" srcId="{62DCF119-2541-40CC-BF71-A67193922BA3}" destId="{F9CC40E3-A640-4F65-BD5C-BF8423E8C67F}" srcOrd="1" destOrd="0" presId="urn:microsoft.com/office/officeart/2008/layout/NameandTitleOrganizationalChart"/>
    <dgm:cxn modelId="{79B7BD3B-0224-4D69-A7E5-83F9A07F58CC}" type="presParOf" srcId="{62DCF119-2541-40CC-BF71-A67193922BA3}" destId="{D7B00644-FE53-45B7-B5B8-C8740FDC6B19}" srcOrd="2" destOrd="0" presId="urn:microsoft.com/office/officeart/2008/layout/NameandTitleOrganizationalChart"/>
    <dgm:cxn modelId="{29E71277-2197-4A32-AF63-05986EED16A1}" type="presParOf" srcId="{DA11C2CA-D700-49E4-8C8B-FCD349243B14}" destId="{8A57F80D-9EE8-4C06-8408-46038C8ABD23}" srcOrd="1" destOrd="0" presId="urn:microsoft.com/office/officeart/2008/layout/NameandTitleOrganizationalChart"/>
    <dgm:cxn modelId="{074ADF72-7C96-4C34-AB66-4D54F0C6309A}" type="presParOf" srcId="{DA11C2CA-D700-49E4-8C8B-FCD349243B14}" destId="{8BECCC78-1768-437F-B54B-11BE98AB1056}" srcOrd="2" destOrd="0" presId="urn:microsoft.com/office/officeart/2008/layout/NameandTitleOrganizationalChart"/>
    <dgm:cxn modelId="{3BAD22C3-A02F-4921-B399-A667202182B8}" type="presParOf" srcId="{A50C7938-2000-4506-AD96-5E6BF1A14000}" destId="{E523C8D9-3A2A-42CC-BD89-DC97A17FFF54}" srcOrd="2" destOrd="0" presId="urn:microsoft.com/office/officeart/2008/layout/NameandTitleOrganizationalChart"/>
    <dgm:cxn modelId="{5EAFDD92-6B1B-4E48-8E7D-4AB65D40E4C8}" type="presParOf" srcId="{A50C7938-2000-4506-AD96-5E6BF1A14000}" destId="{9F4C7A01-8563-4FED-80FE-8971C5332C61}" srcOrd="3" destOrd="0" presId="urn:microsoft.com/office/officeart/2008/layout/NameandTitleOrganizationalChart"/>
    <dgm:cxn modelId="{1A16EE9C-7198-417C-AB9D-9EB6ED30523B}" type="presParOf" srcId="{9F4C7A01-8563-4FED-80FE-8971C5332C61}" destId="{DB08CE0F-C6B6-4436-8CD4-7FBD0128402D}" srcOrd="0" destOrd="0" presId="urn:microsoft.com/office/officeart/2008/layout/NameandTitleOrganizationalChart"/>
    <dgm:cxn modelId="{E172A24C-F371-4EB9-904A-236662513FA9}" type="presParOf" srcId="{DB08CE0F-C6B6-4436-8CD4-7FBD0128402D}" destId="{BA595F45-1B1E-4B0B-A88D-F3F482D1900D}" srcOrd="0" destOrd="0" presId="urn:microsoft.com/office/officeart/2008/layout/NameandTitleOrganizationalChart"/>
    <dgm:cxn modelId="{C3D45439-6756-4962-AA69-D5FF1E049758}" type="presParOf" srcId="{DB08CE0F-C6B6-4436-8CD4-7FBD0128402D}" destId="{12233498-7F1C-4D0F-B89E-54F392C65E9A}" srcOrd="1" destOrd="0" presId="urn:microsoft.com/office/officeart/2008/layout/NameandTitleOrganizationalChart"/>
    <dgm:cxn modelId="{E67D3568-851B-4D42-9E3A-0D643026B766}" type="presParOf" srcId="{DB08CE0F-C6B6-4436-8CD4-7FBD0128402D}" destId="{A09B7568-3CA8-40F8-A053-BB5B817972EB}" srcOrd="2" destOrd="0" presId="urn:microsoft.com/office/officeart/2008/layout/NameandTitleOrganizationalChart"/>
    <dgm:cxn modelId="{4DDF52A6-D9AA-4049-8818-6E167555E1AD}" type="presParOf" srcId="{9F4C7A01-8563-4FED-80FE-8971C5332C61}" destId="{E4447E2F-911B-4C56-8224-6DF17F1E180E}" srcOrd="1" destOrd="0" presId="urn:microsoft.com/office/officeart/2008/layout/NameandTitleOrganizationalChart"/>
    <dgm:cxn modelId="{E606D1DB-EFCA-497A-98F3-764284026FA2}" type="presParOf" srcId="{9F4C7A01-8563-4FED-80FE-8971C5332C61}" destId="{DE8D7DC4-CA92-444E-912D-3600DE0E53D4}" srcOrd="2" destOrd="0" presId="urn:microsoft.com/office/officeart/2008/layout/NameandTitleOrganizationalChart"/>
    <dgm:cxn modelId="{C5420A31-A7E5-4540-A6A4-AA2B04B54972}" type="presParOf" srcId="{52EFA20B-D27B-43F7-896C-7BFAD1D5D089}" destId="{50AC7939-F1D6-48D9-BC5F-01E6DC8683F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3C8D9-3A2A-42CC-BD89-DC97A17FFF54}">
      <dsp:nvSpPr>
        <dsp:cNvPr id="0" name=""/>
        <dsp:cNvSpPr/>
      </dsp:nvSpPr>
      <dsp:spPr>
        <a:xfrm>
          <a:off x="3744416" y="1820309"/>
          <a:ext cx="1709123" cy="919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3"/>
              </a:lnTo>
              <a:lnTo>
                <a:pt x="1709123" y="587223"/>
              </a:lnTo>
              <a:lnTo>
                <a:pt x="1709123" y="91981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FD609-1B73-4587-BFD9-73B4B14FC306}">
      <dsp:nvSpPr>
        <dsp:cNvPr id="0" name=""/>
        <dsp:cNvSpPr/>
      </dsp:nvSpPr>
      <dsp:spPr>
        <a:xfrm>
          <a:off x="1457527" y="1820309"/>
          <a:ext cx="2286888" cy="919818"/>
        </a:xfrm>
        <a:custGeom>
          <a:avLst/>
          <a:gdLst/>
          <a:ahLst/>
          <a:cxnLst/>
          <a:rect l="0" t="0" r="0" b="0"/>
          <a:pathLst>
            <a:path>
              <a:moveTo>
                <a:pt x="2286888" y="0"/>
              </a:moveTo>
              <a:lnTo>
                <a:pt x="2286888" y="587223"/>
              </a:lnTo>
              <a:lnTo>
                <a:pt x="0" y="587223"/>
              </a:lnTo>
              <a:lnTo>
                <a:pt x="0" y="91981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0FC5A-5D2F-49B5-83C2-7EF0990CA44B}">
      <dsp:nvSpPr>
        <dsp:cNvPr id="0" name=""/>
        <dsp:cNvSpPr/>
      </dsp:nvSpPr>
      <dsp:spPr>
        <a:xfrm>
          <a:off x="1961124" y="394898"/>
          <a:ext cx="3566583" cy="142541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20114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0" kern="1200" dirty="0"/>
            <a:t>VERMOGENSMARKT</a:t>
          </a:r>
        </a:p>
      </dsp:txBody>
      <dsp:txXfrm>
        <a:off x="1961124" y="394898"/>
        <a:ext cx="3566583" cy="1425410"/>
      </dsp:txXfrm>
    </dsp:sp>
    <dsp:sp modelId="{FAFA13F7-809C-4546-B6F2-2087308B6EFE}">
      <dsp:nvSpPr>
        <dsp:cNvPr id="0" name=""/>
        <dsp:cNvSpPr/>
      </dsp:nvSpPr>
      <dsp:spPr>
        <a:xfrm>
          <a:off x="2918499" y="1407302"/>
          <a:ext cx="2477750" cy="6676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dirty="0"/>
            <a:t>(credit)</a:t>
          </a:r>
        </a:p>
      </dsp:txBody>
      <dsp:txXfrm>
        <a:off x="2918499" y="1407302"/>
        <a:ext cx="2477750" cy="667633"/>
      </dsp:txXfrm>
    </dsp:sp>
    <dsp:sp modelId="{121D43F5-A030-4453-A575-E949CCFFF886}">
      <dsp:nvSpPr>
        <dsp:cNvPr id="0" name=""/>
        <dsp:cNvSpPr/>
      </dsp:nvSpPr>
      <dsp:spPr>
        <a:xfrm>
          <a:off x="80999" y="2740128"/>
          <a:ext cx="2753055" cy="142541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20114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0" kern="1200" dirty="0"/>
            <a:t>GELDMARKT</a:t>
          </a:r>
        </a:p>
      </dsp:txBody>
      <dsp:txXfrm>
        <a:off x="80999" y="2740128"/>
        <a:ext cx="2753055" cy="1425410"/>
      </dsp:txXfrm>
    </dsp:sp>
    <dsp:sp modelId="{F9CC40E3-A640-4F65-BD5C-BF8423E8C67F}">
      <dsp:nvSpPr>
        <dsp:cNvPr id="0" name=""/>
        <dsp:cNvSpPr/>
      </dsp:nvSpPr>
      <dsp:spPr>
        <a:xfrm>
          <a:off x="329152" y="3721968"/>
          <a:ext cx="3082668" cy="72876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dirty="0"/>
            <a:t>KVV (&lt;1jr)</a:t>
          </a:r>
        </a:p>
      </dsp:txBody>
      <dsp:txXfrm>
        <a:off x="329152" y="3721968"/>
        <a:ext cx="3082668" cy="728760"/>
      </dsp:txXfrm>
    </dsp:sp>
    <dsp:sp modelId="{BA595F45-1B1E-4B0B-A88D-F3F482D1900D}">
      <dsp:nvSpPr>
        <dsp:cNvPr id="0" name=""/>
        <dsp:cNvSpPr/>
      </dsp:nvSpPr>
      <dsp:spPr>
        <a:xfrm>
          <a:off x="4077011" y="2740128"/>
          <a:ext cx="2753055" cy="14254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20114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0" kern="1200" dirty="0"/>
            <a:t>KAPITAALMARKT</a:t>
          </a:r>
        </a:p>
      </dsp:txBody>
      <dsp:txXfrm>
        <a:off x="4077011" y="2740128"/>
        <a:ext cx="2753055" cy="1425410"/>
      </dsp:txXfrm>
    </dsp:sp>
    <dsp:sp modelId="{12233498-7F1C-4D0F-B89E-54F392C65E9A}">
      <dsp:nvSpPr>
        <dsp:cNvPr id="0" name=""/>
        <dsp:cNvSpPr/>
      </dsp:nvSpPr>
      <dsp:spPr>
        <a:xfrm>
          <a:off x="4325163" y="3721968"/>
          <a:ext cx="3082668" cy="72876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66725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b="0" kern="1200" dirty="0"/>
        </a:p>
        <a:p>
          <a:pPr marL="0" lvl="0" indent="0" algn="ctr" defTabSz="466725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dirty="0"/>
            <a:t>EV (permanent) &amp; </a:t>
          </a:r>
          <a:endParaRPr lang="nl-NL" sz="2000" kern="1200" dirty="0"/>
        </a:p>
        <a:p>
          <a:pPr marL="0" lvl="0" indent="0" algn="ctr" defTabSz="466725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dirty="0"/>
            <a:t>LVV (&gt;1jr)</a:t>
          </a:r>
        </a:p>
      </dsp:txBody>
      <dsp:txXfrm>
        <a:off x="4325163" y="3721968"/>
        <a:ext cx="3082668" cy="72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F503-1639-4DFA-A364-779D2E76645B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F041D-1470-43F2-A44B-76CBCCE890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5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D6DDF-4FCD-42E7-85B4-FD03D0230895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D6DDF-4FCD-42E7-85B4-FD03D0230895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00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D6DDF-4FCD-42E7-85B4-FD03D0230895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D6DDF-4FCD-42E7-85B4-FD03D0230895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3D6DDF-4FCD-42E7-85B4-FD03D023089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14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D6DDF-4FCD-42E7-85B4-FD03D0230895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31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65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22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63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3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4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35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8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12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92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76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91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5F58-0D5F-4732-8F56-F9FCCC138687}" type="datetimeFigureOut">
              <a:rPr lang="nl-NL" smtClean="0"/>
              <a:t>22-3-2020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2698-1E32-4840-BFC3-F736A514E2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64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wTip-WeR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4DC2A0E2-26C4-4353-8050-152198A4F2DD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0" name="Afgeronde rechthoek 8">
              <a:extLst>
                <a:ext uri="{FF2B5EF4-FFF2-40B4-BE49-F238E27FC236}">
                  <a16:creationId xmlns:a16="http://schemas.microsoft.com/office/drawing/2014/main" id="{71AF03A9-D4FF-4554-B4E4-D1E2895C4174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fgeronde rechthoek 4">
              <a:extLst>
                <a:ext uri="{FF2B5EF4-FFF2-40B4-BE49-F238E27FC236}">
                  <a16:creationId xmlns:a16="http://schemas.microsoft.com/office/drawing/2014/main" id="{68035FD8-EA25-4DD8-95D9-3194B3D5D368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5400" dirty="0"/>
                <a:t>H17: TOTAAL EIGEN VERMOGEN</a:t>
              </a:r>
            </a:p>
          </p:txBody>
        </p: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6C5A7499-4144-46CB-B7BF-307C132CD25A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  <p:pic>
        <p:nvPicPr>
          <p:cNvPr id="29698" name="Picture 2" descr="Gerelateerde afbeelding">
            <a:extLst>
              <a:ext uri="{FF2B5EF4-FFF2-40B4-BE49-F238E27FC236}">
                <a16:creationId xmlns:a16="http://schemas.microsoft.com/office/drawing/2014/main" id="{662B21F4-A54D-46DB-92EC-36FD61E7F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3620"/>
            <a:ext cx="4680520" cy="547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2AA4620-0F2A-42D4-A192-5CC91F512235}"/>
              </a:ext>
            </a:extLst>
          </p:cNvPr>
          <p:cNvSpPr txBox="1"/>
          <p:nvPr/>
        </p:nvSpPr>
        <p:spPr>
          <a:xfrm>
            <a:off x="119336" y="57332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Aandeel</a:t>
            </a:r>
          </a:p>
        </p:txBody>
      </p:sp>
      <p:pic>
        <p:nvPicPr>
          <p:cNvPr id="29700" name="Picture 4" descr="Afbeeldingsresultaat voor koers aandeel">
            <a:extLst>
              <a:ext uri="{FF2B5EF4-FFF2-40B4-BE49-F238E27FC236}">
                <a16:creationId xmlns:a16="http://schemas.microsoft.com/office/drawing/2014/main" id="{7BE7EEEA-F185-4C44-8D64-4F761A91B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480" y="1639822"/>
            <a:ext cx="5434688" cy="500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8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geronde rechthoek 7"/>
          <p:cNvSpPr/>
          <p:nvPr/>
        </p:nvSpPr>
        <p:spPr>
          <a:xfrm>
            <a:off x="191346" y="1382002"/>
            <a:ext cx="11761305" cy="5261940"/>
          </a:xfrm>
          <a:prstGeom prst="round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tabLst>
                <a:tab pos="835999" algn="l"/>
              </a:tabLst>
            </a:pPr>
            <a:r>
              <a:rPr lang="nl-NL" sz="2400" b="1" dirty="0">
                <a:solidFill>
                  <a:schemeClr val="bg1"/>
                </a:solidFill>
              </a:rPr>
              <a:t>Verschil Gestort EV tussen EZ/VOF en BV/NV:</a:t>
            </a:r>
          </a:p>
          <a:p>
            <a:pPr marL="0" lvl="2">
              <a:tabLst>
                <a:tab pos="835999" algn="l"/>
              </a:tabLst>
            </a:pPr>
            <a:r>
              <a:rPr lang="nl-NL" sz="2200" dirty="0">
                <a:solidFill>
                  <a:schemeClr val="bg1"/>
                </a:solidFill>
              </a:rPr>
              <a:t>EZ/VOF </a:t>
            </a:r>
            <a:r>
              <a:rPr lang="nl-NL" sz="22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nl-NL" sz="2200" dirty="0">
                <a:solidFill>
                  <a:schemeClr val="bg1"/>
                </a:solidFill>
              </a:rPr>
              <a:t>eigenaren storten privévermogen zonder eigendomsbewijzen (=aandelen) te krijgen. </a:t>
            </a:r>
          </a:p>
          <a:p>
            <a:pPr marL="0" lvl="2">
              <a:tabLst>
                <a:tab pos="835999" algn="l"/>
              </a:tabLst>
            </a:pPr>
            <a:r>
              <a:rPr lang="nl-NL" sz="2200" dirty="0">
                <a:solidFill>
                  <a:schemeClr val="bg1"/>
                </a:solidFill>
              </a:rPr>
              <a:t>BV/NV   </a:t>
            </a:r>
            <a:r>
              <a:rPr lang="nl-NL" sz="2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nl-NL" sz="2200" dirty="0">
                <a:solidFill>
                  <a:schemeClr val="bg1"/>
                </a:solidFill>
              </a:rPr>
              <a:t> eigenaren storten privévermogen in ruil voor eigendomsbewijzen (=aandelen).</a:t>
            </a:r>
          </a:p>
          <a:p>
            <a:pPr marL="0" lvl="2">
              <a:tabLst>
                <a:tab pos="835999" algn="l"/>
              </a:tabLst>
            </a:pPr>
            <a:endParaRPr lang="nl-NL" b="1" dirty="0">
              <a:solidFill>
                <a:schemeClr val="bg1"/>
              </a:solidFill>
            </a:endParaRPr>
          </a:p>
          <a:p>
            <a:pPr marL="0" lvl="2">
              <a:tabLst>
                <a:tab pos="835999" algn="l"/>
              </a:tabLst>
            </a:pPr>
            <a:r>
              <a:rPr lang="nl-NL" sz="2400" b="1" dirty="0">
                <a:solidFill>
                  <a:schemeClr val="bg1"/>
                </a:solidFill>
              </a:rPr>
              <a:t>3 Waardes van een aandeel:</a:t>
            </a:r>
          </a:p>
          <a:p>
            <a:pPr fontAlgn="t"/>
            <a:r>
              <a:rPr lang="nl-NL" sz="2200" b="1" dirty="0"/>
              <a:t>1. Nominale waarde (=á Pari)</a:t>
            </a:r>
            <a:endParaRPr lang="nl-NL" sz="2200" dirty="0"/>
          </a:p>
          <a:p>
            <a:pPr marL="342900" indent="-342900">
              <a:buFontTx/>
              <a:buChar char="-"/>
            </a:pPr>
            <a:r>
              <a:rPr lang="nl-NL" sz="2200" i="1" dirty="0"/>
              <a:t>De statutaire waarde (soort minimale emissiekoers). Staat op het aandeel geprint.</a:t>
            </a:r>
          </a:p>
          <a:p>
            <a:pPr fontAlgn="t"/>
            <a:r>
              <a:rPr lang="nl-NL" sz="2200" b="1" dirty="0"/>
              <a:t>2. Emissiekoers</a:t>
            </a:r>
            <a:endParaRPr lang="nl-NL" sz="2200" dirty="0"/>
          </a:p>
          <a:p>
            <a:pPr marL="342900" indent="-342900">
              <a:buFontTx/>
              <a:buChar char="-"/>
            </a:pPr>
            <a:r>
              <a:rPr lang="nl-NL" sz="2200" i="1" dirty="0"/>
              <a:t>De waarde waarvoor het aandeel </a:t>
            </a:r>
            <a:r>
              <a:rPr lang="nl-NL" sz="2200" i="1" u="sng" dirty="0"/>
              <a:t>door het bedrijf</a:t>
            </a:r>
            <a:r>
              <a:rPr lang="nl-NL" sz="2200" i="1" dirty="0"/>
              <a:t> aan de 1e belegger is verkocht.</a:t>
            </a:r>
          </a:p>
          <a:p>
            <a:pPr>
              <a:tabLst>
                <a:tab pos="266700" algn="l"/>
              </a:tabLst>
            </a:pPr>
            <a:r>
              <a:rPr lang="nl-NL" sz="2200" dirty="0"/>
              <a:t>	</a:t>
            </a:r>
            <a:r>
              <a:rPr lang="nl-NL" sz="2200" i="1" dirty="0"/>
              <a:t>(=Nominale waarde aandeel + Agio aandeel)</a:t>
            </a:r>
            <a:endParaRPr lang="nl-NL" sz="2200" dirty="0"/>
          </a:p>
          <a:p>
            <a:r>
              <a:rPr lang="nl-NL" sz="2200" b="1" dirty="0"/>
              <a:t>3. (Beurs)koerswaarde (=Extrinsieke waarde)</a:t>
            </a:r>
            <a:endParaRPr lang="nl-NL" sz="2200" dirty="0"/>
          </a:p>
          <a:p>
            <a:pPr>
              <a:tabLst>
                <a:tab pos="266700" algn="l"/>
              </a:tabLst>
            </a:pPr>
            <a:r>
              <a:rPr lang="nl-NL" sz="2200" i="1" dirty="0"/>
              <a:t>- 	De waarde waarvoor het aandeel </a:t>
            </a:r>
            <a:r>
              <a:rPr lang="nl-NL" sz="2200" i="1" u="sng" dirty="0"/>
              <a:t>door beleggers</a:t>
            </a:r>
            <a:r>
              <a:rPr lang="nl-NL" sz="2200" dirty="0"/>
              <a:t> </a:t>
            </a:r>
            <a:r>
              <a:rPr lang="nl-NL" sz="2200" i="1" dirty="0"/>
              <a:t>aan andere beleggers wordt doorverkocht. </a:t>
            </a:r>
            <a:endParaRPr lang="nl-NL" sz="2200" dirty="0"/>
          </a:p>
          <a:p>
            <a:pPr>
              <a:tabLst>
                <a:tab pos="266700" algn="l"/>
              </a:tabLst>
            </a:pPr>
            <a:r>
              <a:rPr lang="nl-NL" sz="2200" i="1" dirty="0"/>
              <a:t>	(=Intrinsieke waarde per aandeel incl. </a:t>
            </a:r>
            <a:r>
              <a:rPr lang="nl-NL" sz="2200" i="1"/>
              <a:t>opslag voor verwachte </a:t>
            </a:r>
            <a:r>
              <a:rPr lang="nl-NL" sz="2200" i="1" dirty="0"/>
              <a:t>winsten)</a:t>
            </a: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5B1E8A91-8ABA-4D2E-8CF8-DAA09814F545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0" name="Afgeronde rechthoek 8">
              <a:extLst>
                <a:ext uri="{FF2B5EF4-FFF2-40B4-BE49-F238E27FC236}">
                  <a16:creationId xmlns:a16="http://schemas.microsoft.com/office/drawing/2014/main" id="{16E55D91-4007-4CAE-A3FA-CB5C43694CEE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fgeronde rechthoek 4">
              <a:extLst>
                <a:ext uri="{FF2B5EF4-FFF2-40B4-BE49-F238E27FC236}">
                  <a16:creationId xmlns:a16="http://schemas.microsoft.com/office/drawing/2014/main" id="{EE502F07-B475-499B-8228-1BBD1B7C295A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800" dirty="0"/>
                <a:t>SAMENGEVAT H17: INTRODUCTIE</a:t>
              </a:r>
            </a:p>
          </p:txBody>
        </p: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FD2B453F-71A4-404B-9D59-617234EE6CB2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</p:spTree>
    <p:extLst>
      <p:ext uri="{BB962C8B-B14F-4D97-AF65-F5344CB8AC3E}">
        <p14:creationId xmlns:p14="http://schemas.microsoft.com/office/powerpoint/2010/main" val="29738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91344" y="1268761"/>
            <a:ext cx="11761306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tabLst>
                <a:tab pos="627063" algn="l"/>
              </a:tabLst>
            </a:pPr>
            <a:r>
              <a:rPr lang="nl-NL" sz="2500" b="1" dirty="0"/>
              <a:t>1.	INTRODUCTIE H17						(15 minuten)</a:t>
            </a:r>
          </a:p>
          <a:p>
            <a:pPr marL="0" lvl="2">
              <a:tabLst>
                <a:tab pos="627063" algn="l"/>
              </a:tabLst>
            </a:pPr>
            <a:endParaRPr lang="nl-NL" sz="2200" b="1" dirty="0"/>
          </a:p>
          <a:p>
            <a:pPr marL="0" lvl="2">
              <a:tabLst>
                <a:tab pos="627063" algn="l"/>
              </a:tabLst>
            </a:pPr>
            <a:r>
              <a:rPr lang="nl-NL" sz="2500" b="1" dirty="0"/>
              <a:t>2.	OPGAVEN </a:t>
            </a:r>
            <a:r>
              <a:rPr lang="nl-NL" sz="2500" b="1" u="sng" dirty="0"/>
              <a:t>17.2 T/M 17.5</a:t>
            </a:r>
            <a:r>
              <a:rPr lang="nl-NL" sz="2500" b="1" dirty="0"/>
              <a:t>  &amp; BESPREKEN			(23 minuten)</a:t>
            </a:r>
          </a:p>
          <a:p>
            <a:pPr marL="0" lvl="2">
              <a:tabLst>
                <a:tab pos="627063" algn="l"/>
              </a:tabLst>
            </a:pPr>
            <a:endParaRPr lang="nl-NL" sz="2500" b="1" dirty="0"/>
          </a:p>
          <a:p>
            <a:pPr marL="0" lvl="2">
              <a:tabLst>
                <a:tab pos="627063" algn="l"/>
              </a:tabLst>
            </a:pPr>
            <a:r>
              <a:rPr lang="nl-NL" sz="2500" b="1" dirty="0"/>
              <a:t>3.	SAMENGEVAT							(2 minuten)</a:t>
            </a:r>
          </a:p>
          <a:p>
            <a:pPr marL="0" lvl="2">
              <a:tabLst>
                <a:tab pos="627063" algn="l"/>
              </a:tabLst>
            </a:pPr>
            <a:endParaRPr lang="nl-NL" sz="2500" b="1" dirty="0"/>
          </a:p>
          <a:p>
            <a:pPr marL="0" lvl="2">
              <a:tabLst>
                <a:tab pos="627063" algn="l"/>
              </a:tabLst>
            </a:pPr>
            <a:r>
              <a:rPr lang="nl-NL" sz="2500" b="1" dirty="0"/>
              <a:t>	</a:t>
            </a:r>
            <a:endParaRPr lang="nl-NL" sz="2500" dirty="0"/>
          </a:p>
          <a:p>
            <a:pPr marL="0" lvl="2">
              <a:tabLst>
                <a:tab pos="627063" algn="l"/>
              </a:tabLst>
            </a:pPr>
            <a:endParaRPr lang="nl-NL" sz="2500" dirty="0"/>
          </a:p>
          <a:p>
            <a:pPr marL="0" lvl="2">
              <a:tabLst>
                <a:tab pos="627063" algn="l"/>
              </a:tabLst>
            </a:pPr>
            <a:endParaRPr lang="fr-FR" sz="2500" dirty="0"/>
          </a:p>
          <a:p>
            <a:pPr marL="0" lvl="2">
              <a:tabLst>
                <a:tab pos="627063" algn="l"/>
              </a:tabLst>
            </a:pPr>
            <a:endParaRPr lang="fr-FR" sz="2500" dirty="0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0336F764-4B38-4499-A34E-45DF101624CD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3" name="Afgeronde rechthoek 8">
              <a:extLst>
                <a:ext uri="{FF2B5EF4-FFF2-40B4-BE49-F238E27FC236}">
                  <a16:creationId xmlns:a16="http://schemas.microsoft.com/office/drawing/2014/main" id="{F1ECE1D3-D17E-4D45-925A-BC1534CE11C0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fgeronde rechthoek 4">
              <a:extLst>
                <a:ext uri="{FF2B5EF4-FFF2-40B4-BE49-F238E27FC236}">
                  <a16:creationId xmlns:a16="http://schemas.microsoft.com/office/drawing/2014/main" id="{43AF2ACB-3810-4AB5-9802-A035E96E81A5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933" dirty="0"/>
                <a:t>PLANNING VOOR VANDAAG</a:t>
              </a:r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255B3688-C170-4C90-869A-EAD23CF263FB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</p:spTree>
    <p:extLst>
      <p:ext uri="{BB962C8B-B14F-4D97-AF65-F5344CB8AC3E}">
        <p14:creationId xmlns:p14="http://schemas.microsoft.com/office/powerpoint/2010/main" val="22434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B135928A-A24B-43F6-BB6A-3337B17A45B5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4" name="Afgeronde rechthoek 8">
              <a:extLst>
                <a:ext uri="{FF2B5EF4-FFF2-40B4-BE49-F238E27FC236}">
                  <a16:creationId xmlns:a16="http://schemas.microsoft.com/office/drawing/2014/main" id="{B1E54233-CC42-4A64-9252-5B4C7FF54A10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fgeronde rechthoek 4">
              <a:extLst>
                <a:ext uri="{FF2B5EF4-FFF2-40B4-BE49-F238E27FC236}">
                  <a16:creationId xmlns:a16="http://schemas.microsoft.com/office/drawing/2014/main" id="{9FFDFDAB-15CC-4855-A298-39506B9F65A7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lvl="0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5400" dirty="0">
                  <a:solidFill>
                    <a:prstClr val="white"/>
                  </a:solidFill>
                </a:rPr>
                <a:t>H17: INTRODUCTIE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708A761A-CA5A-4778-B793-0AFDF41EDCEE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2426DCA-130F-4125-8531-1FF4A2DDF61B}"/>
              </a:ext>
            </a:extLst>
          </p:cNvPr>
          <p:cNvGraphicFramePr/>
          <p:nvPr/>
        </p:nvGraphicFramePr>
        <p:xfrm>
          <a:off x="2567608" y="1700808"/>
          <a:ext cx="7488832" cy="4845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AFBF3045-B1CA-400B-8E98-3D4585476E21}"/>
              </a:ext>
            </a:extLst>
          </p:cNvPr>
          <p:cNvSpPr/>
          <p:nvPr/>
        </p:nvSpPr>
        <p:spPr>
          <a:xfrm>
            <a:off x="7248128" y="5445224"/>
            <a:ext cx="864096" cy="4320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6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91344" y="1268760"/>
            <a:ext cx="1176130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nl-NL" sz="2500" b="1" dirty="0">
                <a:solidFill>
                  <a:prstClr val="black"/>
                </a:solidFill>
              </a:rPr>
              <a:t>Totaal Eigen Vermogen (TEV):</a:t>
            </a:r>
          </a:p>
          <a:p>
            <a:pPr marL="0" lvl="2"/>
            <a:r>
              <a:rPr lang="nl-NL" sz="2200" dirty="0">
                <a:solidFill>
                  <a:prstClr val="black"/>
                </a:solidFill>
              </a:rPr>
              <a:t>Het TEV geeft aan voor hoeveel de bezittingen zijn gefinancierd met het privévermogen van de eigenaren + (nog) niet-uitgekeerde winsten. </a:t>
            </a:r>
          </a:p>
          <a:p>
            <a:pPr marL="0" lvl="2"/>
            <a:endParaRPr lang="nl-NL" sz="2300" dirty="0">
              <a:solidFill>
                <a:prstClr val="black"/>
              </a:solidFill>
            </a:endParaRPr>
          </a:p>
          <a:p>
            <a:pPr marL="0" lvl="2"/>
            <a:endParaRPr lang="nl-NL" sz="2300" dirty="0">
              <a:solidFill>
                <a:prstClr val="black"/>
              </a:solidFill>
            </a:endParaRPr>
          </a:p>
          <a:p>
            <a:pPr marL="0" lvl="2"/>
            <a:r>
              <a:rPr lang="nl-NL" sz="2500" b="1" dirty="0">
                <a:solidFill>
                  <a:prstClr val="black"/>
                </a:solidFill>
              </a:rPr>
              <a:t>Voordelen van financiering met TEV ten opzichte van VV:  </a:t>
            </a:r>
          </a:p>
          <a:p>
            <a:pPr marL="457200" lvl="2" indent="-457200">
              <a:buAutoNum type="arabicPeriod"/>
            </a:pPr>
            <a:r>
              <a:rPr lang="nl-NL" sz="2200" dirty="0">
                <a:solidFill>
                  <a:prstClr val="black"/>
                </a:solidFill>
              </a:rPr>
              <a:t>TEV is permanent vermogen (VV moet je terugbetalen).</a:t>
            </a:r>
          </a:p>
          <a:p>
            <a:pPr marL="457200" lvl="2" indent="-457200">
              <a:buAutoNum type="arabicPeriod"/>
            </a:pPr>
            <a:r>
              <a:rPr lang="nl-NL" sz="2200" dirty="0">
                <a:solidFill>
                  <a:prstClr val="black"/>
                </a:solidFill>
              </a:rPr>
              <a:t>Over TEV betaal je geen rente. </a:t>
            </a:r>
          </a:p>
          <a:p>
            <a:pPr marL="457200" lvl="2" indent="-457200">
              <a:buAutoNum type="arabicPeriod"/>
            </a:pPr>
            <a:r>
              <a:rPr lang="nl-NL" sz="2200" dirty="0">
                <a:solidFill>
                  <a:prstClr val="black"/>
                </a:solidFill>
              </a:rPr>
              <a:t>TEV is garantie-/weerstandsvermogen om verliezen op te vangen</a:t>
            </a:r>
          </a:p>
          <a:p>
            <a:pPr marL="0" lvl="2">
              <a:tabLst>
                <a:tab pos="177800" algn="l"/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	 	(hoe hoger TEV, des te meer VV uitleners je durven te lenen)</a:t>
            </a:r>
          </a:p>
          <a:p>
            <a:pPr marL="0" lvl="2"/>
            <a:endParaRPr lang="nl-NL" sz="2300" dirty="0">
              <a:solidFill>
                <a:prstClr val="black"/>
              </a:solidFill>
            </a:endParaRPr>
          </a:p>
          <a:p>
            <a:pPr marL="0" lvl="2"/>
            <a:endParaRPr lang="nl-NL" sz="2300" dirty="0">
              <a:solidFill>
                <a:prstClr val="black"/>
              </a:solidFill>
            </a:endParaRPr>
          </a:p>
          <a:p>
            <a:pPr marL="0" lvl="2"/>
            <a:r>
              <a:rPr lang="nl-NL" sz="2500" b="1" dirty="0">
                <a:solidFill>
                  <a:prstClr val="black"/>
                </a:solidFill>
              </a:rPr>
              <a:t>Verschil Gestort EV tussen EZ/VOF en BV/NV:</a:t>
            </a:r>
            <a:endParaRPr lang="nl-NL" sz="2300" dirty="0">
              <a:solidFill>
                <a:prstClr val="black"/>
              </a:solidFill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prstClr val="black"/>
                </a:solidFill>
              </a:rPr>
              <a:t>EZ/VOF </a:t>
            </a:r>
            <a:r>
              <a:rPr lang="nl-NL" sz="2200" dirty="0">
                <a:solidFill>
                  <a:prstClr val="black"/>
                </a:solidFill>
                <a:sym typeface="Wingdings" panose="05000000000000000000" pitchFamily="2" charset="2"/>
              </a:rPr>
              <a:t> eigenaren storten privévermogen zonder eigendomsbewijzen (=aandelen) te krijgen. 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prstClr val="black"/>
                </a:solidFill>
                <a:sym typeface="Wingdings" panose="05000000000000000000" pitchFamily="2" charset="2"/>
              </a:rPr>
              <a:t>BV/NV    eigenaren storten privévermogen in ruil voor eigendomsbewijzen (=aandelen).</a:t>
            </a:r>
            <a:endParaRPr lang="nl-NL" sz="2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aandelenvriend.files.wordpress.com/2011/11/voorbeeld-aande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3235203"/>
            <a:ext cx="3456384" cy="235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3C7DDB82-4C6E-45FC-8A55-850DCD8A7A7D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3" name="Afgeronde rechthoek 8">
              <a:extLst>
                <a:ext uri="{FF2B5EF4-FFF2-40B4-BE49-F238E27FC236}">
                  <a16:creationId xmlns:a16="http://schemas.microsoft.com/office/drawing/2014/main" id="{8EA32E01-486C-45C7-B63A-F7E82CB355BF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fgeronde rechthoek 4">
              <a:extLst>
                <a:ext uri="{FF2B5EF4-FFF2-40B4-BE49-F238E27FC236}">
                  <a16:creationId xmlns:a16="http://schemas.microsoft.com/office/drawing/2014/main" id="{3E3F6DF0-BBA0-446F-B05B-A33B8D5C727F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5400" dirty="0"/>
                <a:t>H17: INTRODUCTIE</a:t>
              </a:r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6B04916C-63D4-4FEA-AD3D-812A576C63D2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E3B93AB9-D71A-4D48-8687-DFD5ADC3925B}"/>
              </a:ext>
            </a:extLst>
          </p:cNvPr>
          <p:cNvSpPr/>
          <p:nvPr/>
        </p:nvSpPr>
        <p:spPr>
          <a:xfrm>
            <a:off x="479376" y="6165304"/>
            <a:ext cx="1080120" cy="4320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5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91344" y="1196753"/>
            <a:ext cx="10476656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500" b="1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nl-NL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Waardes van een aandeel:</a:t>
            </a:r>
            <a:endParaRPr kumimoji="0" lang="nl-NL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4484688" algn="l"/>
              </a:tabLst>
              <a:defRPr/>
            </a:pP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ingdings" pitchFamily="2" charset="2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3584575" algn="l"/>
              </a:tabLst>
              <a:defRPr/>
            </a:pPr>
            <a:endParaRPr kumimoji="0" lang="nl-NL" sz="2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ingdings" pitchFamily="2" charset="2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endParaRPr kumimoji="0" lang="nl-NL" sz="21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endParaRPr kumimoji="0" lang="nl-NL" sz="21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endParaRPr kumimoji="0" lang="nl-NL" sz="21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endParaRPr kumimoji="0" lang="nl-NL" sz="21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10986"/>
              </p:ext>
            </p:extLst>
          </p:nvPr>
        </p:nvGraphicFramePr>
        <p:xfrm>
          <a:off x="191344" y="1657266"/>
          <a:ext cx="11761305" cy="239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b="1" i="0" dirty="0">
                          <a:solidFill>
                            <a:schemeClr val="bg1"/>
                          </a:solidFill>
                        </a:rPr>
                        <a:t>1. Nominale waarde </a:t>
                      </a:r>
                    </a:p>
                    <a:p>
                      <a:r>
                        <a:rPr lang="nl-NL" sz="2000" b="1" i="0" baseline="0" dirty="0">
                          <a:solidFill>
                            <a:schemeClr val="bg1"/>
                          </a:solidFill>
                        </a:rPr>
                        <a:t>     (=á Pari)</a:t>
                      </a:r>
                      <a:endParaRPr lang="nl-NL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De statutaire waarde (soort minimale emissiekoers). Staat op het aandeel geprint.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900" b="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(De waarde van het aandeel volgens de statuten (=regels) van het bedrijf).</a:t>
                      </a:r>
                      <a:endParaRPr lang="nl-NL" sz="19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i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2. Emissiekoers</a:t>
                      </a:r>
                      <a:endParaRPr lang="nl-NL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De waarde</a:t>
                      </a:r>
                      <a:r>
                        <a:rPr lang="nl-NL" sz="2000" i="1" kern="12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waarvoor het aandeel </a:t>
                      </a:r>
                      <a:r>
                        <a:rPr lang="nl-NL" sz="2000" i="1" u="sng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door het bedrijf</a:t>
                      </a: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aan de 1e belegger is verkocht.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(=Nominale waarde aandeel + Agio aandeel)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3. (</a:t>
                      </a:r>
                      <a:r>
                        <a:rPr lang="nl-NL" sz="2000" b="1" i="0" baseline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Beurs)koerswaarde    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baseline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    (=Extrinsieke </a:t>
                      </a:r>
                      <a:r>
                        <a:rPr lang="nl-NL" sz="2000" b="1" i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waarde   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       per aandeel)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De wa</a:t>
                      </a:r>
                      <a:r>
                        <a:rPr lang="nl-NL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arde</a:t>
                      </a:r>
                      <a:r>
                        <a:rPr lang="nl-NL" sz="2000" i="1" kern="12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waarvoor het aandeel </a:t>
                      </a:r>
                      <a:r>
                        <a:rPr lang="nl-NL" sz="2000" i="1" u="sng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door beleggers</a:t>
                      </a:r>
                      <a:r>
                        <a:rPr lang="nl-NL" sz="2000" i="0" u="none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nl-NL" sz="2000" i="1" u="none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aan</a:t>
                      </a:r>
                      <a:r>
                        <a:rPr lang="nl-NL" sz="20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andere beleggers wordt doorverkocht. </a:t>
                      </a:r>
                      <a:endParaRPr lang="nl-NL" sz="2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900" i="1" kern="12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(=Intrinsieke waarde per aandeel incl. opslag voor verwachte winsten)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Vrije vorm 10"/>
          <p:cNvSpPr/>
          <p:nvPr/>
        </p:nvSpPr>
        <p:spPr>
          <a:xfrm rot="7938252">
            <a:off x="3232594" y="4754751"/>
            <a:ext cx="586435" cy="90220"/>
          </a:xfrm>
          <a:custGeom>
            <a:avLst/>
            <a:gdLst>
              <a:gd name="connsiteX0" fmla="*/ 927100 w 927100"/>
              <a:gd name="connsiteY0" fmla="*/ 505076 h 505076"/>
              <a:gd name="connsiteX1" fmla="*/ 533400 w 927100"/>
              <a:gd name="connsiteY1" fmla="*/ 390776 h 505076"/>
              <a:gd name="connsiteX2" fmla="*/ 520700 w 927100"/>
              <a:gd name="connsiteY2" fmla="*/ 111376 h 505076"/>
              <a:gd name="connsiteX3" fmla="*/ 165100 w 927100"/>
              <a:gd name="connsiteY3" fmla="*/ 9776 h 505076"/>
              <a:gd name="connsiteX4" fmla="*/ 0 w 927100"/>
              <a:gd name="connsiteY4" fmla="*/ 9776 h 50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100" h="505076">
                <a:moveTo>
                  <a:pt x="927100" y="505076"/>
                </a:moveTo>
                <a:cubicBezTo>
                  <a:pt x="764116" y="480734"/>
                  <a:pt x="601133" y="456393"/>
                  <a:pt x="533400" y="390776"/>
                </a:cubicBezTo>
                <a:cubicBezTo>
                  <a:pt x="465667" y="325159"/>
                  <a:pt x="582083" y="174876"/>
                  <a:pt x="520700" y="111376"/>
                </a:cubicBezTo>
                <a:cubicBezTo>
                  <a:pt x="459317" y="47876"/>
                  <a:pt x="251883" y="26709"/>
                  <a:pt x="165100" y="9776"/>
                </a:cubicBezTo>
                <a:cubicBezTo>
                  <a:pt x="78317" y="-7157"/>
                  <a:pt x="39158" y="1309"/>
                  <a:pt x="0" y="9776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https://aandelenvriend.files.wordpress.com/2011/11/voorbeeld-aande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5761">
            <a:off x="3119553" y="4895331"/>
            <a:ext cx="2669758" cy="18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al 1"/>
          <p:cNvSpPr/>
          <p:nvPr/>
        </p:nvSpPr>
        <p:spPr>
          <a:xfrm>
            <a:off x="3734529" y="5791992"/>
            <a:ext cx="1547345" cy="4314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67E3E5B-8A26-4D43-87BC-2BB0ED251CDC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22" name="Afgeronde rechthoek 8">
              <a:extLst>
                <a:ext uri="{FF2B5EF4-FFF2-40B4-BE49-F238E27FC236}">
                  <a16:creationId xmlns:a16="http://schemas.microsoft.com/office/drawing/2014/main" id="{7CE7882B-A827-4BC0-8828-5FF857C62AE1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fgeronde rechthoek 4">
              <a:extLst>
                <a:ext uri="{FF2B5EF4-FFF2-40B4-BE49-F238E27FC236}">
                  <a16:creationId xmlns:a16="http://schemas.microsoft.com/office/drawing/2014/main" id="{BB109F98-3E15-49B3-91CF-38CFB3066C09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lvl="0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5400" dirty="0">
                  <a:solidFill>
                    <a:prstClr val="white"/>
                  </a:solidFill>
                </a:rPr>
                <a:t>H17: INTRODUCTIE</a:t>
              </a:r>
            </a:p>
          </p:txBody>
        </p:sp>
      </p:grpSp>
      <p:sp>
        <p:nvSpPr>
          <p:cNvPr id="24" name="Tekstvak 23">
            <a:extLst>
              <a:ext uri="{FF2B5EF4-FFF2-40B4-BE49-F238E27FC236}">
                <a16:creationId xmlns:a16="http://schemas.microsoft.com/office/drawing/2014/main" id="{7CA418B4-1EE5-4217-8D27-BCCA3D40029E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Dia van Berry Hagendijk</a:t>
            </a:r>
          </a:p>
        </p:txBody>
      </p:sp>
      <p:pic>
        <p:nvPicPr>
          <p:cNvPr id="17" name="Picture 4" descr="Afbeeldingsresultaat voor koers">
            <a:extLst>
              <a:ext uri="{FF2B5EF4-FFF2-40B4-BE49-F238E27FC236}">
                <a16:creationId xmlns:a16="http://schemas.microsoft.com/office/drawing/2014/main" id="{6B69D101-DCD3-42E6-819C-A23469C8A5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1" t="35255" r="606"/>
          <a:stretch/>
        </p:blipFill>
        <p:spPr bwMode="auto">
          <a:xfrm>
            <a:off x="6354715" y="5033716"/>
            <a:ext cx="1789399" cy="104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Afbeeldingsresultaat voor laptop png">
            <a:extLst>
              <a:ext uri="{FF2B5EF4-FFF2-40B4-BE49-F238E27FC236}">
                <a16:creationId xmlns:a16="http://schemas.microsoft.com/office/drawing/2014/main" id="{7885BF02-EE06-486B-A4CA-EDD9EE4E3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295" y="4873013"/>
            <a:ext cx="2532452" cy="184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hthoek 19">
            <a:extLst>
              <a:ext uri="{FF2B5EF4-FFF2-40B4-BE49-F238E27FC236}">
                <a16:creationId xmlns:a16="http://schemas.microsoft.com/office/drawing/2014/main" id="{6B715754-35D5-4AF0-ABF3-027E7C5637EE}"/>
              </a:ext>
            </a:extLst>
          </p:cNvPr>
          <p:cNvSpPr/>
          <p:nvPr/>
        </p:nvSpPr>
        <p:spPr>
          <a:xfrm>
            <a:off x="5896585" y="4601683"/>
            <a:ext cx="2675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>
                <a:ln w="3175" cmpd="sng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latin typeface="Calibri"/>
              </a:rPr>
              <a:t>BEURSPRIJS € 520</a:t>
            </a:r>
          </a:p>
        </p:txBody>
      </p:sp>
      <p:sp>
        <p:nvSpPr>
          <p:cNvPr id="12" name="Afgeronde rechthoek 11"/>
          <p:cNvSpPr/>
          <p:nvPr/>
        </p:nvSpPr>
        <p:spPr>
          <a:xfrm rot="428391">
            <a:off x="3795174" y="4095179"/>
            <a:ext cx="2112909" cy="753640"/>
          </a:xfrm>
          <a:prstGeom prst="roundRect">
            <a:avLst/>
          </a:prstGeom>
          <a:solidFill>
            <a:schemeClr val="accent3">
              <a:alpha val="45098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EMISSIEPRIJS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€ 510</a:t>
            </a:r>
          </a:p>
        </p:txBody>
      </p:sp>
    </p:spTree>
    <p:extLst>
      <p:ext uri="{BB962C8B-B14F-4D97-AF65-F5344CB8AC3E}">
        <p14:creationId xmlns:p14="http://schemas.microsoft.com/office/powerpoint/2010/main" val="384502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2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0" y="4101075"/>
            <a:ext cx="6528047" cy="12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Oefenen: </a:t>
            </a:r>
          </a:p>
          <a:p>
            <a:pPr marL="609541" indent="-609541" algn="ctr"/>
            <a:r>
              <a:rPr lang="nl-NL" sz="3500" dirty="0">
                <a:solidFill>
                  <a:prstClr val="black"/>
                </a:solidFill>
              </a:rPr>
              <a:t>17.2+3</a:t>
            </a:r>
            <a:endParaRPr lang="nl-NL" sz="3500" b="1" dirty="0">
              <a:solidFill>
                <a:prstClr val="black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8054" y="5661248"/>
            <a:ext cx="11442313" cy="174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Klaar? </a:t>
            </a:r>
          </a:p>
          <a:p>
            <a:pPr marL="609541" indent="-609541" algn="ctr"/>
            <a:r>
              <a:rPr lang="nl-NL" sz="3500" dirty="0">
                <a:solidFill>
                  <a:prstClr val="black"/>
                </a:solidFill>
              </a:rPr>
              <a:t>17.4+5+6</a:t>
            </a:r>
          </a:p>
          <a:p>
            <a:pPr marL="609541" indent="-609541" algn="ctr"/>
            <a:endParaRPr lang="nl-NL" sz="3500" b="1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191251" y="4005065"/>
            <a:ext cx="6096000" cy="1774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Hoe?</a:t>
            </a:r>
          </a:p>
          <a:p>
            <a:pPr marL="457167" indent="-457167" algn="ctr"/>
            <a:r>
              <a:rPr lang="nl-NL" sz="3500" dirty="0">
                <a:solidFill>
                  <a:prstClr val="black"/>
                </a:solidFill>
              </a:rPr>
              <a:t>2 min. alleen (stilte) en</a:t>
            </a:r>
          </a:p>
          <a:p>
            <a:pPr marL="457167" indent="-457167" algn="ctr"/>
            <a:r>
              <a:rPr lang="nl-NL" sz="3500" dirty="0">
                <a:solidFill>
                  <a:prstClr val="black"/>
                </a:solidFill>
              </a:rPr>
              <a:t> daarna in 2-tallen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565D7B89-249D-4D26-8D40-BDF6D604D953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6" name="Afgeronde rechthoek 8">
              <a:extLst>
                <a:ext uri="{FF2B5EF4-FFF2-40B4-BE49-F238E27FC236}">
                  <a16:creationId xmlns:a16="http://schemas.microsoft.com/office/drawing/2014/main" id="{F2517CF1-FB6B-420A-AFED-8D6F678ECA38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>
              <a:extLst>
                <a:ext uri="{FF2B5EF4-FFF2-40B4-BE49-F238E27FC236}">
                  <a16:creationId xmlns:a16="http://schemas.microsoft.com/office/drawing/2014/main" id="{0F2FC770-8DD2-4BD9-A991-E06B19066180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800" dirty="0"/>
                <a:t>OEFENEN (7 MINUTEN)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23274582-10F5-42CB-B03B-26BEAC233F16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7797" name="ShockwaveFlash1" r:id="rId2" imgW="4608360" imgH="3168720"/>
        </mc:Choice>
        <mc:Fallback>
          <p:control name="ShockwaveFlash1" r:id="rId2" imgW="4608360" imgH="316872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671272" y="1420184"/>
                  <a:ext cx="5039961" cy="28937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9418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1703512" y="1634024"/>
            <a:ext cx="86409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nl-NL" sz="23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191344" y="1268761"/>
            <a:ext cx="118093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800" b="1" dirty="0">
                <a:solidFill>
                  <a:prstClr val="black"/>
                </a:solidFill>
              </a:rPr>
              <a:t>17.2</a:t>
            </a:r>
          </a:p>
          <a:p>
            <a:pPr marL="457200" indent="-457200">
              <a:spcAft>
                <a:spcPts val="200"/>
              </a:spcAft>
              <a:buAutoNum type="alphaLcParenR"/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Je hoopt op een koerswinst hoger dan € 0,05 per jaar.</a:t>
            </a:r>
          </a:p>
          <a:p>
            <a:pPr marL="457200" indent="-457200">
              <a:spcAft>
                <a:spcPts val="200"/>
              </a:spcAft>
              <a:buAutoNum type="alphaLcParenR"/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Doet hij niet, want op aandelen loop je altijd meer risico dan op spaarrente.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800" b="1" dirty="0">
                <a:solidFill>
                  <a:prstClr val="black"/>
                </a:solidFill>
              </a:rPr>
              <a:t>17.3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Geplaatst aandelenkapitaal	= 5.000.000 x € 20 		= € 100.000.000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Waarvan gekocht door </a:t>
            </a:r>
            <a:r>
              <a:rPr lang="nl-NL" sz="2200" dirty="0" err="1">
                <a:solidFill>
                  <a:prstClr val="black"/>
                </a:solidFill>
              </a:rPr>
              <a:t>Happer</a:t>
            </a:r>
            <a:r>
              <a:rPr lang="nl-NL" sz="2200" dirty="0">
                <a:solidFill>
                  <a:prstClr val="black"/>
                </a:solidFill>
              </a:rPr>
              <a:t>	= 300.000 x € 20		=      € 6.000.000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Eigenaar voor:	€ 6.000.000 deel / € 100.000.000 geheel  x100 	= </a:t>
            </a:r>
            <a:r>
              <a:rPr lang="nl-NL" sz="2200" b="1" u="sng" dirty="0">
                <a:solidFill>
                  <a:prstClr val="black"/>
                </a:solidFill>
              </a:rPr>
              <a:t>6%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A9D71DA-FB62-47FA-9F76-0E7AAFD09F6E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6" name="Afgeronde rechthoek 8">
              <a:extLst>
                <a:ext uri="{FF2B5EF4-FFF2-40B4-BE49-F238E27FC236}">
                  <a16:creationId xmlns:a16="http://schemas.microsoft.com/office/drawing/2014/main" id="{5C7177CB-AA53-48EB-B060-18ADD1C6A6B5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>
              <a:extLst>
                <a:ext uri="{FF2B5EF4-FFF2-40B4-BE49-F238E27FC236}">
                  <a16:creationId xmlns:a16="http://schemas.microsoft.com/office/drawing/2014/main" id="{898103C9-71BC-49BD-80A7-2D0666B15127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800" dirty="0"/>
                <a:t>BESPREKEN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357A1F10-8B63-471C-8B37-DB308E8EDFD5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</p:spTree>
    <p:extLst>
      <p:ext uri="{BB962C8B-B14F-4D97-AF65-F5344CB8AC3E}">
        <p14:creationId xmlns:p14="http://schemas.microsoft.com/office/powerpoint/2010/main" val="13758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0" y="4101075"/>
            <a:ext cx="6528047" cy="12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Oefenen: </a:t>
            </a:r>
          </a:p>
          <a:p>
            <a:pPr marL="609541" indent="-609541" algn="ctr"/>
            <a:r>
              <a:rPr lang="nl-NL" sz="3500" dirty="0">
                <a:solidFill>
                  <a:prstClr val="black"/>
                </a:solidFill>
              </a:rPr>
              <a:t>17.4+5</a:t>
            </a:r>
            <a:endParaRPr lang="nl-NL" sz="3500" b="1" dirty="0">
              <a:solidFill>
                <a:prstClr val="black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8054" y="5661248"/>
            <a:ext cx="11442313" cy="174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Klaar? </a:t>
            </a:r>
          </a:p>
          <a:p>
            <a:pPr marL="609541" indent="-609541" algn="ctr"/>
            <a:r>
              <a:rPr lang="nl-NL" sz="3500" dirty="0">
                <a:solidFill>
                  <a:prstClr val="black"/>
                </a:solidFill>
              </a:rPr>
              <a:t>Vooruit werken met 17.6 + 17.8 t/m 17.11</a:t>
            </a:r>
          </a:p>
          <a:p>
            <a:pPr marL="609541" indent="-609541" algn="ctr"/>
            <a:endParaRPr lang="nl-NL" sz="3500" b="1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191251" y="4005065"/>
            <a:ext cx="6096000" cy="1774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541" indent="-609541" algn="ctr"/>
            <a:r>
              <a:rPr lang="nl-NL" sz="3733" b="1" dirty="0">
                <a:solidFill>
                  <a:prstClr val="black"/>
                </a:solidFill>
              </a:rPr>
              <a:t>Hoe?</a:t>
            </a:r>
          </a:p>
          <a:p>
            <a:pPr marL="457167" indent="-457167" algn="ctr"/>
            <a:r>
              <a:rPr lang="nl-NL" sz="3500" dirty="0">
                <a:solidFill>
                  <a:prstClr val="black"/>
                </a:solidFill>
              </a:rPr>
              <a:t>2 min. alleen (stilte) en</a:t>
            </a:r>
          </a:p>
          <a:p>
            <a:pPr marL="457167" indent="-457167" algn="ctr"/>
            <a:r>
              <a:rPr lang="nl-NL" sz="3500" dirty="0">
                <a:solidFill>
                  <a:prstClr val="black"/>
                </a:solidFill>
              </a:rPr>
              <a:t> daarna in 2-tallen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565D7B89-249D-4D26-8D40-BDF6D604D953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6" name="Afgeronde rechthoek 8">
              <a:extLst>
                <a:ext uri="{FF2B5EF4-FFF2-40B4-BE49-F238E27FC236}">
                  <a16:creationId xmlns:a16="http://schemas.microsoft.com/office/drawing/2014/main" id="{F2517CF1-FB6B-420A-AFED-8D6F678ECA38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>
              <a:extLst>
                <a:ext uri="{FF2B5EF4-FFF2-40B4-BE49-F238E27FC236}">
                  <a16:creationId xmlns:a16="http://schemas.microsoft.com/office/drawing/2014/main" id="{0F2FC770-8DD2-4BD9-A991-E06B19066180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800" dirty="0"/>
                <a:t>OEFENEN (7 MINUTEN)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23274582-10F5-42CB-B03B-26BEAC233F16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822" name="ShockwaveFlash1" r:id="rId2" imgW="4608360" imgH="3168720"/>
        </mc:Choice>
        <mc:Fallback>
          <p:control name="ShockwaveFlash1" r:id="rId2" imgW="4608360" imgH="316872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671272" y="1420184"/>
                  <a:ext cx="5039961" cy="28937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8854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1703512" y="1634024"/>
            <a:ext cx="86409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nl-NL" sz="23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191344" y="1268761"/>
            <a:ext cx="118093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800" b="1" dirty="0">
                <a:solidFill>
                  <a:prstClr val="black"/>
                </a:solidFill>
              </a:rPr>
              <a:t>17.4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(Gestort) Geplaatst aandelenkapitaal	= 200.000 x € 10 	= € 2.000.000</a:t>
            </a:r>
          </a:p>
          <a:p>
            <a:pPr>
              <a:spcAft>
                <a:spcPts val="200"/>
              </a:spcAft>
              <a:tabLst>
                <a:tab pos="449263" algn="l"/>
                <a:tab pos="3862388" algn="l"/>
              </a:tabLst>
            </a:pPr>
            <a:r>
              <a:rPr lang="nl-NL" sz="2200" dirty="0">
                <a:solidFill>
                  <a:prstClr val="black"/>
                </a:solidFill>
              </a:rPr>
              <a:t>			   50.000 x € 100	= € 5.000.000</a:t>
            </a:r>
          </a:p>
          <a:p>
            <a:pPr>
              <a:spcAft>
                <a:spcPts val="200"/>
              </a:spcAft>
              <a:tabLst>
                <a:tab pos="449263" algn="l"/>
                <a:tab pos="3862388" algn="l"/>
              </a:tabLst>
            </a:pPr>
            <a:r>
              <a:rPr lang="nl-NL" sz="2200" dirty="0">
                <a:solidFill>
                  <a:prstClr val="black"/>
                </a:solidFill>
              </a:rPr>
              <a:t>			   5.000 x € 1.000	= </a:t>
            </a:r>
            <a:r>
              <a:rPr lang="nl-NL" sz="2200" u="sng" dirty="0">
                <a:solidFill>
                  <a:prstClr val="black"/>
                </a:solidFill>
              </a:rPr>
              <a:t>€ 5.000.000  </a:t>
            </a:r>
            <a:r>
              <a:rPr lang="nl-NL" sz="2200" dirty="0">
                <a:solidFill>
                  <a:prstClr val="black"/>
                </a:solidFill>
              </a:rPr>
              <a:t>+</a:t>
            </a:r>
          </a:p>
          <a:p>
            <a:pPr>
              <a:spcAft>
                <a:spcPts val="200"/>
              </a:spcAft>
              <a:tabLst>
                <a:tab pos="449263" algn="l"/>
                <a:tab pos="3862388" algn="l"/>
              </a:tabLst>
            </a:pPr>
            <a:r>
              <a:rPr lang="nl-NL" sz="2200" dirty="0">
                <a:solidFill>
                  <a:prstClr val="black"/>
                </a:solidFill>
              </a:rPr>
              <a:t>				 		= € 12.000.000</a:t>
            </a:r>
          </a:p>
          <a:p>
            <a:pPr>
              <a:spcAft>
                <a:spcPts val="200"/>
              </a:spcAft>
              <a:tabLst>
                <a:tab pos="449263" algn="l"/>
                <a:tab pos="3862388" algn="l"/>
              </a:tabLst>
            </a:pPr>
            <a:r>
              <a:rPr lang="nl-NL" sz="2200" dirty="0">
                <a:solidFill>
                  <a:prstClr val="black"/>
                </a:solidFill>
              </a:rPr>
              <a:t>	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Waarvan gekocht door </a:t>
            </a:r>
            <a:r>
              <a:rPr lang="nl-NL" sz="2200" dirty="0" err="1">
                <a:solidFill>
                  <a:prstClr val="black"/>
                </a:solidFill>
              </a:rPr>
              <a:t>Doll</a:t>
            </a:r>
            <a:r>
              <a:rPr lang="nl-NL" sz="2200" dirty="0">
                <a:solidFill>
                  <a:prstClr val="black"/>
                </a:solidFill>
              </a:rPr>
              <a:t>		= 480 x € 1.000		=  € 480.000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Eigenaar voor:	€ 480.000 / € 12.000.000  x100 			= </a:t>
            </a:r>
            <a:r>
              <a:rPr lang="nl-NL" sz="2200" b="1" u="sng" dirty="0">
                <a:solidFill>
                  <a:prstClr val="black"/>
                </a:solidFill>
              </a:rPr>
              <a:t>4%</a:t>
            </a: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  <a:p>
            <a:pPr>
              <a:spcAft>
                <a:spcPts val="200"/>
              </a:spcAft>
              <a:tabLst>
                <a:tab pos="449263" algn="l"/>
              </a:tabLst>
            </a:pPr>
            <a:endParaRPr lang="nl-NL" sz="2200" dirty="0">
              <a:solidFill>
                <a:prstClr val="black"/>
              </a:solidFill>
            </a:endParaRP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AE389F25-73BB-4A77-AA1B-87B56D0ED29F}"/>
              </a:ext>
            </a:extLst>
          </p:cNvPr>
          <p:cNvGrpSpPr/>
          <p:nvPr/>
        </p:nvGrpSpPr>
        <p:grpSpPr>
          <a:xfrm>
            <a:off x="191344" y="164638"/>
            <a:ext cx="11809312" cy="1012351"/>
            <a:chOff x="0" y="7852"/>
            <a:chExt cx="8229600" cy="1127295"/>
          </a:xfrm>
          <a:solidFill>
            <a:srgbClr val="00B0F0"/>
          </a:solidFill>
        </p:grpSpPr>
        <p:sp>
          <p:nvSpPr>
            <p:cNvPr id="16" name="Afgeronde rechthoek 8">
              <a:extLst>
                <a:ext uri="{FF2B5EF4-FFF2-40B4-BE49-F238E27FC236}">
                  <a16:creationId xmlns:a16="http://schemas.microsoft.com/office/drawing/2014/main" id="{5450A230-4D68-4781-85DE-B0578B4D98DE}"/>
                </a:ext>
              </a:extLst>
            </p:cNvPr>
            <p:cNvSpPr/>
            <p:nvPr/>
          </p:nvSpPr>
          <p:spPr>
            <a:xfrm>
              <a:off x="0" y="7852"/>
              <a:ext cx="8229600" cy="11272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>
              <a:extLst>
                <a:ext uri="{FF2B5EF4-FFF2-40B4-BE49-F238E27FC236}">
                  <a16:creationId xmlns:a16="http://schemas.microsoft.com/office/drawing/2014/main" id="{B6886D45-8ECC-4BEA-9A85-9C8714111CDA}"/>
                </a:ext>
              </a:extLst>
            </p:cNvPr>
            <p:cNvSpPr/>
            <p:nvPr/>
          </p:nvSpPr>
          <p:spPr>
            <a:xfrm>
              <a:off x="76606" y="62883"/>
              <a:ext cx="8119540" cy="1017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761" tIns="238761" rIns="238761" bIns="238761" numCol="1" spcCol="1270" anchor="ctr" anchorCtr="0">
              <a:noAutofit/>
            </a:bodyPr>
            <a:lstStyle/>
            <a:p>
              <a:pPr defTabSz="278525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4800" dirty="0"/>
                <a:t>BESPREKEN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2EF477C7-C116-4B4C-9310-8A423B51C85A}"/>
              </a:ext>
            </a:extLst>
          </p:cNvPr>
          <p:cNvSpPr txBox="1"/>
          <p:nvPr/>
        </p:nvSpPr>
        <p:spPr>
          <a:xfrm>
            <a:off x="8976321" y="806131"/>
            <a:ext cx="329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chemeClr val="bg1"/>
                </a:solidFill>
              </a:rPr>
              <a:t>© Dia van Berry Hagendijk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8AFBC98-23F8-476A-87DF-2F383B3A930F}"/>
              </a:ext>
            </a:extLst>
          </p:cNvPr>
          <p:cNvSpPr txBox="1"/>
          <p:nvPr/>
        </p:nvSpPr>
        <p:spPr>
          <a:xfrm>
            <a:off x="191344" y="5013176"/>
            <a:ext cx="11809312" cy="125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tabLst>
                <a:tab pos="449263" algn="l"/>
              </a:tabLst>
            </a:pPr>
            <a:r>
              <a:rPr lang="nl-NL" sz="2800" b="1" dirty="0">
                <a:solidFill>
                  <a:prstClr val="black"/>
                </a:solidFill>
              </a:rPr>
              <a:t>17.5</a:t>
            </a:r>
          </a:p>
          <a:p>
            <a:pPr marL="457200" indent="-457200">
              <a:spcAft>
                <a:spcPts val="200"/>
              </a:spcAft>
              <a:buAutoNum type="alphaLcParenR"/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500 aandelen * € 16 = € 8.000</a:t>
            </a:r>
          </a:p>
          <a:p>
            <a:pPr marL="457200" indent="-457200">
              <a:spcAft>
                <a:spcPts val="200"/>
              </a:spcAft>
              <a:buAutoNum type="alphaLcParenR"/>
              <a:tabLst>
                <a:tab pos="449263" algn="l"/>
              </a:tabLst>
            </a:pPr>
            <a:r>
              <a:rPr lang="nl-NL" sz="2200" dirty="0">
                <a:solidFill>
                  <a:prstClr val="black"/>
                </a:solidFill>
              </a:rPr>
              <a:t>Juist, want dan zal iemand niet de aandelen van het bedrijf kopen, maar van iemand op de beurs.</a:t>
            </a:r>
          </a:p>
        </p:txBody>
      </p:sp>
    </p:spTree>
    <p:extLst>
      <p:ext uri="{BB962C8B-B14F-4D97-AF65-F5344CB8AC3E}">
        <p14:creationId xmlns:p14="http://schemas.microsoft.com/office/powerpoint/2010/main" val="1875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42405</TotalTime>
  <Words>770</Words>
  <Application>Microsoft Office PowerPoint</Application>
  <PresentationFormat>Breedbeeld</PresentationFormat>
  <Paragraphs>130</Paragraphs>
  <Slides>10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Adobe Garamond Pro Bold</vt:lpstr>
      <vt:lpstr>Arial</vt:lpstr>
      <vt:lpstr>Calibri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Berry</dc:creator>
  <cp:lastModifiedBy>hag</cp:lastModifiedBy>
  <cp:revision>676</cp:revision>
  <dcterms:created xsi:type="dcterms:W3CDTF">2015-09-16T09:25:36Z</dcterms:created>
  <dcterms:modified xsi:type="dcterms:W3CDTF">2020-03-22T16:30:09Z</dcterms:modified>
</cp:coreProperties>
</file>