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717" r:id="rId2"/>
    <p:sldId id="1106" r:id="rId3"/>
    <p:sldId id="1261" r:id="rId4"/>
    <p:sldId id="1256" r:id="rId5"/>
    <p:sldId id="983" r:id="rId6"/>
    <p:sldId id="1270" r:id="rId7"/>
    <p:sldId id="1272" r:id="rId8"/>
    <p:sldId id="1275" r:id="rId9"/>
    <p:sldId id="1274" r:id="rId10"/>
    <p:sldId id="1285" r:id="rId11"/>
    <p:sldId id="1277" r:id="rId12"/>
    <p:sldId id="1282" r:id="rId13"/>
  </p:sldIdLst>
  <p:sldSz cx="12192000" cy="6858000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e" id="{3326A0BC-EC58-43C3-8D11-C3A68458D8B0}">
          <p14:sldIdLst>
            <p14:sldId id="717"/>
            <p14:sldId id="1106"/>
          </p14:sldIdLst>
        </p14:section>
        <p14:section name="Erven: Algemeen" id="{F3EA2013-991E-493C-9C77-75782DF3E43D}">
          <p14:sldIdLst>
            <p14:sldId id="1261"/>
            <p14:sldId id="1256"/>
            <p14:sldId id="983"/>
          </p14:sldIdLst>
        </p14:section>
        <p14:section name="Erven: Netto erfenis - zonder legitiem" id="{F5CC59B8-2283-4E94-B074-8E3861E35389}">
          <p14:sldIdLst>
            <p14:sldId id="1270"/>
            <p14:sldId id="1272"/>
            <p14:sldId id="1275"/>
            <p14:sldId id="1274"/>
            <p14:sldId id="1285"/>
          </p14:sldIdLst>
        </p14:section>
        <p14:section name="Erven: Netto erfenis - met legitiem" id="{B1C35932-A1A8-49CE-B6D9-D8E9604A6BFE}">
          <p14:sldIdLst>
            <p14:sldId id="1277"/>
          </p14:sldIdLst>
        </p14:section>
        <p14:section name="Erven: Samengevat" id="{9CCAB323-F780-4F04-83B5-E5BD1FBCFB94}">
          <p14:sldIdLst>
            <p14:sldId id="1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" initials="h" lastIdx="1" clrIdx="0">
    <p:extLst>
      <p:ext uri="{19B8F6BF-5375-455C-9EA6-DF929625EA0E}">
        <p15:presenceInfo xmlns:p15="http://schemas.microsoft.com/office/powerpoint/2012/main" userId="hag" providerId="None"/>
      </p:ext>
    </p:extLst>
  </p:cmAuthor>
  <p:cmAuthor id="2" name="Berry Hagendijk" initials="BH" lastIdx="1" clrIdx="1">
    <p:extLst>
      <p:ext uri="{19B8F6BF-5375-455C-9EA6-DF929625EA0E}">
        <p15:presenceInfo xmlns:p15="http://schemas.microsoft.com/office/powerpoint/2012/main" userId="S::Hag@kwcollege.nl::a3eccd9e-5d83-4c2d-be87-776d86bbaa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4AC"/>
    <a:srgbClr val="9BBB59"/>
    <a:srgbClr val="03006B"/>
    <a:srgbClr val="7594B9"/>
    <a:srgbClr val="275791"/>
    <a:srgbClr val="FFFFFF"/>
    <a:srgbClr val="F89AD9"/>
    <a:srgbClr val="5C5C5C"/>
    <a:srgbClr val="D1CCB9"/>
    <a:srgbClr val="EB0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2244" autoAdjust="0"/>
  </p:normalViewPr>
  <p:slideViewPr>
    <p:cSldViewPr>
      <p:cViewPr varScale="1">
        <p:scale>
          <a:sx n="101" d="100"/>
          <a:sy n="101" d="100"/>
        </p:scale>
        <p:origin x="91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ry Hagendijk" userId="a3eccd9e-5d83-4c2d-be87-776d86bbaab7" providerId="ADAL" clId="{D814B449-5D91-47BB-9181-4E3101CA2186}"/>
    <pc:docChg chg="undo custSel addSld delSld modSld sldOrd addSection delSection modSection">
      <pc:chgData name="Berry Hagendijk" userId="a3eccd9e-5d83-4c2d-be87-776d86bbaab7" providerId="ADAL" clId="{D814B449-5D91-47BB-9181-4E3101CA2186}" dt="2021-02-04T10:08:31.952" v="35" actId="47"/>
      <pc:docMkLst>
        <pc:docMk/>
      </pc:docMkLst>
      <pc:sldChg chg="modSp mod">
        <pc:chgData name="Berry Hagendijk" userId="a3eccd9e-5d83-4c2d-be87-776d86bbaab7" providerId="ADAL" clId="{D814B449-5D91-47BB-9181-4E3101CA2186}" dt="2021-02-04T09:20:36.998" v="2" actId="255"/>
        <pc:sldMkLst>
          <pc:docMk/>
          <pc:sldMk cId="1708574360" sldId="717"/>
        </pc:sldMkLst>
        <pc:spChg chg="mod">
          <ac:chgData name="Berry Hagendijk" userId="a3eccd9e-5d83-4c2d-be87-776d86bbaab7" providerId="ADAL" clId="{D814B449-5D91-47BB-9181-4E3101CA2186}" dt="2021-02-04T09:20:36.998" v="2" actId="255"/>
          <ac:spMkLst>
            <pc:docMk/>
            <pc:sldMk cId="1708574360" sldId="717"/>
            <ac:spMk id="17" creationId="{E6B2171F-CA69-4EF6-A490-661EB8502215}"/>
          </ac:spMkLst>
        </pc:spChg>
      </pc:sldChg>
      <pc:sldChg chg="del">
        <pc:chgData name="Berry Hagendijk" userId="a3eccd9e-5d83-4c2d-be87-776d86bbaab7" providerId="ADAL" clId="{D814B449-5D91-47BB-9181-4E3101CA2186}" dt="2021-02-04T09:20:52.582" v="3" actId="47"/>
        <pc:sldMkLst>
          <pc:docMk/>
          <pc:sldMk cId="4120047152" sldId="917"/>
        </pc:sldMkLst>
      </pc:sldChg>
      <pc:sldChg chg="del">
        <pc:chgData name="Berry Hagendijk" userId="a3eccd9e-5d83-4c2d-be87-776d86bbaab7" providerId="ADAL" clId="{D814B449-5D91-47BB-9181-4E3101CA2186}" dt="2021-02-04T09:20:52.582" v="3" actId="47"/>
        <pc:sldMkLst>
          <pc:docMk/>
          <pc:sldMk cId="1815660406" sldId="991"/>
        </pc:sldMkLst>
      </pc:sldChg>
      <pc:sldChg chg="del">
        <pc:chgData name="Berry Hagendijk" userId="a3eccd9e-5d83-4c2d-be87-776d86bbaab7" providerId="ADAL" clId="{D814B449-5D91-47BB-9181-4E3101CA2186}" dt="2021-02-04T09:20:52.582" v="3" actId="47"/>
        <pc:sldMkLst>
          <pc:docMk/>
          <pc:sldMk cId="1175146303" sldId="1086"/>
        </pc:sldMkLst>
      </pc:sldChg>
      <pc:sldChg chg="del ord">
        <pc:chgData name="Berry Hagendijk" userId="a3eccd9e-5d83-4c2d-be87-776d86bbaab7" providerId="ADAL" clId="{D814B449-5D91-47BB-9181-4E3101CA2186}" dt="2021-02-04T09:22:07.088" v="15" actId="47"/>
        <pc:sldMkLst>
          <pc:docMk/>
          <pc:sldMk cId="3242163990" sldId="1097"/>
        </pc:sldMkLst>
      </pc:sldChg>
      <pc:sldChg chg="ord">
        <pc:chgData name="Berry Hagendijk" userId="a3eccd9e-5d83-4c2d-be87-776d86bbaab7" providerId="ADAL" clId="{D814B449-5D91-47BB-9181-4E3101CA2186}" dt="2021-02-04T09:21:16.546" v="5"/>
        <pc:sldMkLst>
          <pc:docMk/>
          <pc:sldMk cId="2990614776" sldId="1106"/>
        </pc:sldMkLst>
      </pc:sldChg>
      <pc:sldChg chg="del">
        <pc:chgData name="Berry Hagendijk" userId="a3eccd9e-5d83-4c2d-be87-776d86bbaab7" providerId="ADAL" clId="{D814B449-5D91-47BB-9181-4E3101CA2186}" dt="2021-02-04T09:20:52.582" v="3" actId="47"/>
        <pc:sldMkLst>
          <pc:docMk/>
          <pc:sldMk cId="2846118318" sldId="1249"/>
        </pc:sldMkLst>
      </pc:sldChg>
      <pc:sldChg chg="add del">
        <pc:chgData name="Berry Hagendijk" userId="a3eccd9e-5d83-4c2d-be87-776d86bbaab7" providerId="ADAL" clId="{D814B449-5D91-47BB-9181-4E3101CA2186}" dt="2021-02-04T10:08:30.873" v="34"/>
        <pc:sldMkLst>
          <pc:docMk/>
          <pc:sldMk cId="753339523" sldId="1277"/>
        </pc:sldMkLst>
      </pc:sldChg>
      <pc:sldChg chg="del">
        <pc:chgData name="Berry Hagendijk" userId="a3eccd9e-5d83-4c2d-be87-776d86bbaab7" providerId="ADAL" clId="{D814B449-5D91-47BB-9181-4E3101CA2186}" dt="2021-02-04T09:20:29.258" v="1" actId="47"/>
        <pc:sldMkLst>
          <pc:docMk/>
          <pc:sldMk cId="2265028926" sldId="1278"/>
        </pc:sldMkLst>
      </pc:sldChg>
      <pc:sldChg chg="addSp modSp mod ord modAnim">
        <pc:chgData name="Berry Hagendijk" userId="a3eccd9e-5d83-4c2d-be87-776d86bbaab7" providerId="ADAL" clId="{D814B449-5D91-47BB-9181-4E3101CA2186}" dt="2021-02-04T09:22:14.184" v="21" actId="20577"/>
        <pc:sldMkLst>
          <pc:docMk/>
          <pc:sldMk cId="2423224990" sldId="1282"/>
        </pc:sldMkLst>
        <pc:spChg chg="mod">
          <ac:chgData name="Berry Hagendijk" userId="a3eccd9e-5d83-4c2d-be87-776d86bbaab7" providerId="ADAL" clId="{D814B449-5D91-47BB-9181-4E3101CA2186}" dt="2021-02-04T09:22:14.184" v="21" actId="20577"/>
          <ac:spMkLst>
            <pc:docMk/>
            <pc:sldMk cId="2423224990" sldId="1282"/>
            <ac:spMk id="11" creationId="{15F4B177-BB3F-4AD8-9D1A-E0C22EA1D820}"/>
          </ac:spMkLst>
        </pc:spChg>
        <pc:spChg chg="add mod">
          <ac:chgData name="Berry Hagendijk" userId="a3eccd9e-5d83-4c2d-be87-776d86bbaab7" providerId="ADAL" clId="{D814B449-5D91-47BB-9181-4E3101CA2186}" dt="2021-02-04T09:22:03.018" v="14"/>
          <ac:spMkLst>
            <pc:docMk/>
            <pc:sldMk cId="2423224990" sldId="1282"/>
            <ac:spMk id="26" creationId="{2F0596C7-7DC0-427C-A0DC-5FFD098B8673}"/>
          </ac:spMkLst>
        </pc:spChg>
        <pc:spChg chg="add mod">
          <ac:chgData name="Berry Hagendijk" userId="a3eccd9e-5d83-4c2d-be87-776d86bbaab7" providerId="ADAL" clId="{D814B449-5D91-47BB-9181-4E3101CA2186}" dt="2021-02-04T09:22:03.018" v="14"/>
          <ac:spMkLst>
            <pc:docMk/>
            <pc:sldMk cId="2423224990" sldId="1282"/>
            <ac:spMk id="27" creationId="{5C727FEA-66D8-4CC9-89C1-CC5A0FFB77B2}"/>
          </ac:spMkLst>
        </pc:spChg>
        <pc:spChg chg="add mod">
          <ac:chgData name="Berry Hagendijk" userId="a3eccd9e-5d83-4c2d-be87-776d86bbaab7" providerId="ADAL" clId="{D814B449-5D91-47BB-9181-4E3101CA2186}" dt="2021-02-04T09:22:03.018" v="14"/>
          <ac:spMkLst>
            <pc:docMk/>
            <pc:sldMk cId="2423224990" sldId="1282"/>
            <ac:spMk id="28" creationId="{0B7D974E-3370-4516-9FB5-944985C0F390}"/>
          </ac:spMkLst>
        </pc:spChg>
        <pc:spChg chg="add mod">
          <ac:chgData name="Berry Hagendijk" userId="a3eccd9e-5d83-4c2d-be87-776d86bbaab7" providerId="ADAL" clId="{D814B449-5D91-47BB-9181-4E3101CA2186}" dt="2021-02-04T09:22:03.018" v="14"/>
          <ac:spMkLst>
            <pc:docMk/>
            <pc:sldMk cId="2423224990" sldId="1282"/>
            <ac:spMk id="32" creationId="{41711B08-4D32-4E64-8AF5-4858CB32F0A9}"/>
          </ac:spMkLst>
        </pc:spChg>
        <pc:spChg chg="add mod">
          <ac:chgData name="Berry Hagendijk" userId="a3eccd9e-5d83-4c2d-be87-776d86bbaab7" providerId="ADAL" clId="{D814B449-5D91-47BB-9181-4E3101CA2186}" dt="2021-02-04T09:22:03.018" v="14"/>
          <ac:spMkLst>
            <pc:docMk/>
            <pc:sldMk cId="2423224990" sldId="1282"/>
            <ac:spMk id="33" creationId="{F7244320-DBEF-423C-BF0E-D8C74CBFAA47}"/>
          </ac:spMkLst>
        </pc:spChg>
        <pc:spChg chg="add mod">
          <ac:chgData name="Berry Hagendijk" userId="a3eccd9e-5d83-4c2d-be87-776d86bbaab7" providerId="ADAL" clId="{D814B449-5D91-47BB-9181-4E3101CA2186}" dt="2021-02-04T09:22:03.018" v="14"/>
          <ac:spMkLst>
            <pc:docMk/>
            <pc:sldMk cId="2423224990" sldId="1282"/>
            <ac:spMk id="38" creationId="{2593DE14-AD1F-40E7-A818-23193B62B5E6}"/>
          </ac:spMkLst>
        </pc:spChg>
        <pc:spChg chg="add mod">
          <ac:chgData name="Berry Hagendijk" userId="a3eccd9e-5d83-4c2d-be87-776d86bbaab7" providerId="ADAL" clId="{D814B449-5D91-47BB-9181-4E3101CA2186}" dt="2021-02-04T09:22:03.018" v="14"/>
          <ac:spMkLst>
            <pc:docMk/>
            <pc:sldMk cId="2423224990" sldId="1282"/>
            <ac:spMk id="40" creationId="{C5A9CA92-4C6D-4D44-94FF-0EBAFC2615A7}"/>
          </ac:spMkLst>
        </pc:spChg>
        <pc:picChg chg="add mod">
          <ac:chgData name="Berry Hagendijk" userId="a3eccd9e-5d83-4c2d-be87-776d86bbaab7" providerId="ADAL" clId="{D814B449-5D91-47BB-9181-4E3101CA2186}" dt="2021-02-04T09:22:03.018" v="14"/>
          <ac:picMkLst>
            <pc:docMk/>
            <pc:sldMk cId="2423224990" sldId="1282"/>
            <ac:picMk id="42" creationId="{00C35489-7E3B-4C46-B858-939182318E85}"/>
          </ac:picMkLst>
        </pc:picChg>
      </pc:sldChg>
      <pc:sldChg chg="del">
        <pc:chgData name="Berry Hagendijk" userId="a3eccd9e-5d83-4c2d-be87-776d86bbaab7" providerId="ADAL" clId="{D814B449-5D91-47BB-9181-4E3101CA2186}" dt="2021-02-04T09:20:52.582" v="3" actId="47"/>
        <pc:sldMkLst>
          <pc:docMk/>
          <pc:sldMk cId="1237064668" sldId="1283"/>
        </pc:sldMkLst>
      </pc:sldChg>
      <pc:sldChg chg="modSp mod ord">
        <pc:chgData name="Berry Hagendijk" userId="a3eccd9e-5d83-4c2d-be87-776d86bbaab7" providerId="ADAL" clId="{D814B449-5D91-47BB-9181-4E3101CA2186}" dt="2021-02-04T09:23:34.120" v="31" actId="20577"/>
        <pc:sldMkLst>
          <pc:docMk/>
          <pc:sldMk cId="22731761" sldId="1286"/>
        </pc:sldMkLst>
        <pc:spChg chg="mod">
          <ac:chgData name="Berry Hagendijk" userId="a3eccd9e-5d83-4c2d-be87-776d86bbaab7" providerId="ADAL" clId="{D814B449-5D91-47BB-9181-4E3101CA2186}" dt="2021-02-04T09:23:34.120" v="31" actId="20577"/>
          <ac:spMkLst>
            <pc:docMk/>
            <pc:sldMk cId="22731761" sldId="1286"/>
            <ac:spMk id="41" creationId="{888EE2DD-C6EB-4E88-8A50-1217F0F698A0}"/>
          </ac:spMkLst>
        </pc:spChg>
      </pc:sldChg>
      <pc:sldChg chg="del ord">
        <pc:chgData name="Berry Hagendijk" userId="a3eccd9e-5d83-4c2d-be87-776d86bbaab7" providerId="ADAL" clId="{D814B449-5D91-47BB-9181-4E3101CA2186}" dt="2021-02-04T10:08:31.952" v="35" actId="47"/>
        <pc:sldMkLst>
          <pc:docMk/>
          <pc:sldMk cId="1022855443" sldId="1287"/>
        </pc:sldMkLst>
      </pc:sldChg>
    </pc:docChg>
  </pc:docChgLst>
  <pc:docChgLst>
    <pc:chgData name="Berry Hagendijk" userId="a3eccd9e-5d83-4c2d-be87-776d86bbaab7" providerId="ADAL" clId="{197ED6C4-CAC1-497B-BC0A-7574C8F25D35}"/>
    <pc:docChg chg="delSld modSection">
      <pc:chgData name="Berry Hagendijk" userId="a3eccd9e-5d83-4c2d-be87-776d86bbaab7" providerId="ADAL" clId="{197ED6C4-CAC1-497B-BC0A-7574C8F25D35}" dt="2021-03-06T20:17:55.276" v="0" actId="47"/>
      <pc:docMkLst>
        <pc:docMk/>
      </pc:docMkLst>
      <pc:sldChg chg="del">
        <pc:chgData name="Berry Hagendijk" userId="a3eccd9e-5d83-4c2d-be87-776d86bbaab7" providerId="ADAL" clId="{197ED6C4-CAC1-497B-BC0A-7574C8F25D35}" dt="2021-03-06T20:17:55.276" v="0" actId="47"/>
        <pc:sldMkLst>
          <pc:docMk/>
          <pc:sldMk cId="22731761" sldId="1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1A04F81D-F128-46FC-8BA9-8E3F90DF8A35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B8361B4-FE01-4196-98DD-DFF29CEC59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53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361B4-FE01-4196-98DD-DFF29CEC596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24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46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82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17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13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83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73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97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19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95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23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51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96F4-B575-4A7E-A386-0223C7C2DE0B}" type="datetimeFigureOut">
              <a:rPr lang="nl-NL" smtClean="0"/>
              <a:t>6-3-2021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6B5E-FECB-4CCB-8FED-6189D77D2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2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11.png"/><Relationship Id="rId10" Type="http://schemas.openxmlformats.org/officeDocument/2006/relationships/image" Target="../media/image671.png"/><Relationship Id="rId4" Type="http://schemas.microsoft.com/office/2007/relationships/hdphoto" Target="../media/hdphoto1.wdp"/><Relationship Id="rId9" Type="http://schemas.openxmlformats.org/officeDocument/2006/relationships/image" Target="../media/image72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beco.economielokaal.nl/erv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680.png"/><Relationship Id="rId4" Type="http://schemas.microsoft.com/office/2007/relationships/hdphoto" Target="../media/hdphoto1.wdp"/><Relationship Id="rId9" Type="http://schemas.openxmlformats.org/officeDocument/2006/relationships/image" Target="../media/image6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11.png"/><Relationship Id="rId10" Type="http://schemas.openxmlformats.org/officeDocument/2006/relationships/image" Target="../media/image670.png"/><Relationship Id="rId4" Type="http://schemas.microsoft.com/office/2007/relationships/hdphoto" Target="../media/hdphoto1.wdp"/><Relationship Id="rId9" Type="http://schemas.openxmlformats.org/officeDocument/2006/relationships/image" Target="../media/image680.png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670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680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670.png"/><Relationship Id="rId4" Type="http://schemas.microsoft.com/office/2007/relationships/hdphoto" Target="../media/hdphoto1.wdp"/><Relationship Id="rId9" Type="http://schemas.openxmlformats.org/officeDocument/2006/relationships/image" Target="../media/image680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Afbeeldingsresultaat voor seguro de gastos funerarios">
            <a:extLst>
              <a:ext uri="{FF2B5EF4-FFF2-40B4-BE49-F238E27FC236}">
                <a16:creationId xmlns:a16="http://schemas.microsoft.com/office/drawing/2014/main" id="{3253063D-B135-4ADE-AEC3-D233D317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-1" y="5997315"/>
            <a:ext cx="11921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Klas 4 - Dhr. Hagendijk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55F0C48E-A67D-4C41-92E7-564BFFD2B2CB}"/>
              </a:ext>
            </a:extLst>
          </p:cNvPr>
          <p:cNvGrpSpPr/>
          <p:nvPr/>
        </p:nvGrpSpPr>
        <p:grpSpPr>
          <a:xfrm>
            <a:off x="191344" y="164638"/>
            <a:ext cx="11809312" cy="1012351"/>
            <a:chOff x="0" y="7852"/>
            <a:chExt cx="8229600" cy="1127295"/>
          </a:xfrm>
          <a:solidFill>
            <a:srgbClr val="00B0F0"/>
          </a:solidFill>
        </p:grpSpPr>
        <p:sp>
          <p:nvSpPr>
            <p:cNvPr id="16" name="Afgeronde rechthoek 8">
              <a:extLst>
                <a:ext uri="{FF2B5EF4-FFF2-40B4-BE49-F238E27FC236}">
                  <a16:creationId xmlns:a16="http://schemas.microsoft.com/office/drawing/2014/main" id="{C9A8F5DE-5DE1-4313-90BC-B38858F55D16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fgeronde rechthoek 4">
              <a:extLst>
                <a:ext uri="{FF2B5EF4-FFF2-40B4-BE49-F238E27FC236}">
                  <a16:creationId xmlns:a16="http://schemas.microsoft.com/office/drawing/2014/main" id="{E6B2171F-CA69-4EF6-A490-661EB8502215}"/>
                </a:ext>
              </a:extLst>
            </p:cNvPr>
            <p:cNvSpPr/>
            <p:nvPr/>
          </p:nvSpPr>
          <p:spPr>
            <a:xfrm>
              <a:off x="76606" y="62883"/>
              <a:ext cx="8119540" cy="1017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1" tIns="238761" rIns="238761" bIns="238761" numCol="1" spcCol="1270" anchor="ctr" anchorCtr="0">
              <a:noAutofit/>
            </a:bodyPr>
            <a:lstStyle/>
            <a:p>
              <a:pPr algn="ctr" defTabSz="27852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4930" dirty="0"/>
                <a:t>ERVEN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9DAF883E-3AFB-4EE3-8E6D-4394BEA667FF}"/>
              </a:ext>
            </a:extLst>
          </p:cNvPr>
          <p:cNvSpPr txBox="1"/>
          <p:nvPr/>
        </p:nvSpPr>
        <p:spPr>
          <a:xfrm rot="16200000">
            <a:off x="10274026" y="4052472"/>
            <a:ext cx="329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>
                <a:solidFill>
                  <a:schemeClr val="bg1"/>
                </a:solidFill>
              </a:rPr>
              <a:t>© Dia van Berry Hagendijk</a:t>
            </a:r>
          </a:p>
        </p:txBody>
      </p:sp>
      <p:sp>
        <p:nvSpPr>
          <p:cNvPr id="3" name="Gedachtewolkje: wolk 2">
            <a:extLst>
              <a:ext uri="{FF2B5EF4-FFF2-40B4-BE49-F238E27FC236}">
                <a16:creationId xmlns:a16="http://schemas.microsoft.com/office/drawing/2014/main" id="{B4FECD15-1B1A-4FC6-A186-8EE5582CCF61}"/>
              </a:ext>
            </a:extLst>
          </p:cNvPr>
          <p:cNvSpPr/>
          <p:nvPr/>
        </p:nvSpPr>
        <p:spPr>
          <a:xfrm flipH="1">
            <a:off x="1055440" y="-1"/>
            <a:ext cx="2016224" cy="1628801"/>
          </a:xfrm>
          <a:prstGeom prst="cloudCallout">
            <a:avLst>
              <a:gd name="adj1" fmla="val -6216"/>
              <a:gd name="adj2" fmla="val 13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Garamond Pro Bold" panose="02020702060506020403" pitchFamily="18" charset="0"/>
              </a:rPr>
              <a:t>$</a:t>
            </a:r>
            <a:endParaRPr lang="nl-NL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Garamond Pro Bold" panose="02020702060506020403" pitchFamily="18" charset="0"/>
            </a:endParaRPr>
          </a:p>
        </p:txBody>
      </p:sp>
      <p:pic>
        <p:nvPicPr>
          <p:cNvPr id="5" name="Stef Ekkel - Waarheen Waarvoor (Officiële Video Clip)">
            <a:hlinkClick r:id="" action="ppaction://media"/>
            <a:extLst>
              <a:ext uri="{FF2B5EF4-FFF2-40B4-BE49-F238E27FC236}">
                <a16:creationId xmlns:a16="http://schemas.microsoft.com/office/drawing/2014/main" id="{F5412136-B504-47EE-A6AB-2A4254062D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476" end="110938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92744" y="-1539552"/>
            <a:ext cx="609600" cy="609600"/>
          </a:xfrm>
          <a:prstGeom prst="rect">
            <a:avLst/>
          </a:prstGeom>
        </p:spPr>
      </p:pic>
      <p:sp>
        <p:nvSpPr>
          <p:cNvPr id="19" name="Gedachtewolkje: wolk 18">
            <a:extLst>
              <a:ext uri="{FF2B5EF4-FFF2-40B4-BE49-F238E27FC236}">
                <a16:creationId xmlns:a16="http://schemas.microsoft.com/office/drawing/2014/main" id="{39DF80B9-41AB-46A7-A235-8FD1395EAC01}"/>
              </a:ext>
            </a:extLst>
          </p:cNvPr>
          <p:cNvSpPr/>
          <p:nvPr/>
        </p:nvSpPr>
        <p:spPr>
          <a:xfrm flipH="1">
            <a:off x="8688288" y="3332028"/>
            <a:ext cx="1368152" cy="1009218"/>
          </a:xfrm>
          <a:prstGeom prst="cloudCallout">
            <a:avLst>
              <a:gd name="adj1" fmla="val 74675"/>
              <a:gd name="adj2" fmla="val 573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Garamond Pro Bold" panose="02020702060506020403" pitchFamily="18" charset="0"/>
            </a:endParaRPr>
          </a:p>
        </p:txBody>
      </p:sp>
      <p:pic>
        <p:nvPicPr>
          <p:cNvPr id="65544" name="Picture 8" descr="Afbeeldingsresultaat voor iphone x png">
            <a:extLst>
              <a:ext uri="{FF2B5EF4-FFF2-40B4-BE49-F238E27FC236}">
                <a16:creationId xmlns:a16="http://schemas.microsoft.com/office/drawing/2014/main" id="{DE579C20-BD7C-4F68-898A-7E587803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001" flipH="1">
            <a:off x="9109180" y="3424229"/>
            <a:ext cx="526370" cy="7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eco.economielokaal.nl Logo">
            <a:extLst>
              <a:ext uri="{FF2B5EF4-FFF2-40B4-BE49-F238E27FC236}">
                <a16:creationId xmlns:a16="http://schemas.microsoft.com/office/drawing/2014/main" id="{33DBF050-A142-4B32-8B05-703F7AA7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5680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edachtewolkje: wolk 13">
            <a:extLst>
              <a:ext uri="{FF2B5EF4-FFF2-40B4-BE49-F238E27FC236}">
                <a16:creationId xmlns:a16="http://schemas.microsoft.com/office/drawing/2014/main" id="{33A8C0A4-4EC6-4EF4-AA1F-4E6BFD369F97}"/>
              </a:ext>
            </a:extLst>
          </p:cNvPr>
          <p:cNvSpPr/>
          <p:nvPr/>
        </p:nvSpPr>
        <p:spPr>
          <a:xfrm flipH="1">
            <a:off x="9207486" y="-8270"/>
            <a:ext cx="2433129" cy="1628801"/>
          </a:xfrm>
          <a:prstGeom prst="cloudCallout">
            <a:avLst>
              <a:gd name="adj1" fmla="val -6216"/>
              <a:gd name="adj2" fmla="val 13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Garamond Pro Bold" panose="02020702060506020403" pitchFamily="18" charset="0"/>
              </a:rPr>
              <a:t>$</a:t>
            </a:r>
            <a:endParaRPr lang="nl-NL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hthoek 156">
            <a:extLst>
              <a:ext uri="{FF2B5EF4-FFF2-40B4-BE49-F238E27FC236}">
                <a16:creationId xmlns:a16="http://schemas.microsoft.com/office/drawing/2014/main" id="{F8A9666D-C923-4DDF-B48C-E19365B69EE4}"/>
              </a:ext>
            </a:extLst>
          </p:cNvPr>
          <p:cNvSpPr/>
          <p:nvPr/>
        </p:nvSpPr>
        <p:spPr>
          <a:xfrm>
            <a:off x="-24386" y="-2569"/>
            <a:ext cx="4799856" cy="6857999"/>
          </a:xfrm>
          <a:prstGeom prst="rect">
            <a:avLst/>
          </a:prstGeom>
          <a:gradFill flip="none" rotWithShape="1">
            <a:gsLst>
              <a:gs pos="0">
                <a:srgbClr val="275791"/>
              </a:gs>
              <a:gs pos="50000">
                <a:srgbClr val="7594B9"/>
              </a:gs>
              <a:gs pos="100000">
                <a:srgbClr val="7594B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2A2E55E-0807-479E-A991-FFDAB7D0DC9C}"/>
              </a:ext>
            </a:extLst>
          </p:cNvPr>
          <p:cNvGrpSpPr/>
          <p:nvPr/>
        </p:nvGrpSpPr>
        <p:grpSpPr>
          <a:xfrm>
            <a:off x="191344" y="164638"/>
            <a:ext cx="11809312" cy="1012351"/>
            <a:chOff x="0" y="7852"/>
            <a:chExt cx="8229600" cy="1127295"/>
          </a:xfrm>
          <a:solidFill>
            <a:srgbClr val="00B0F0"/>
          </a:solidFill>
        </p:grpSpPr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55B41E0F-9B96-410B-B7AA-293D8C35103B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fgeronde rechthoek 4">
              <a:extLst>
                <a:ext uri="{FF2B5EF4-FFF2-40B4-BE49-F238E27FC236}">
                  <a16:creationId xmlns:a16="http://schemas.microsoft.com/office/drawing/2014/main" id="{6DE03802-7CB7-45BB-98F0-83806A89E6CF}"/>
                </a:ext>
              </a:extLst>
            </p:cNvPr>
            <p:cNvSpPr/>
            <p:nvPr/>
          </p:nvSpPr>
          <p:spPr>
            <a:xfrm>
              <a:off x="76606" y="62883"/>
              <a:ext cx="8119540" cy="1017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1" tIns="238761" rIns="238761" bIns="238761" numCol="1" spcCol="1270" anchor="ctr" anchorCtr="0">
              <a:noAutofit/>
            </a:bodyPr>
            <a:lstStyle/>
            <a:p>
              <a:pPr marL="0" marR="0" lvl="0" indent="0" algn="l" defTabSz="27852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ERVEN: NETTO ERFENIS – ZONDER LEGITIEM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05FFB698-C976-4DCB-BB00-C82F46CA0896}"/>
              </a:ext>
            </a:extLst>
          </p:cNvPr>
          <p:cNvSpPr txBox="1"/>
          <p:nvPr/>
        </p:nvSpPr>
        <p:spPr>
          <a:xfrm>
            <a:off x="8976321" y="806131"/>
            <a:ext cx="329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Dia van Berry Hagendijk</a:t>
            </a:r>
          </a:p>
        </p:txBody>
      </p:sp>
      <p:pic>
        <p:nvPicPr>
          <p:cNvPr id="8" name="Picture 2" descr="beco.economielokaal.nl Logo">
            <a:extLst>
              <a:ext uri="{FF2B5EF4-FFF2-40B4-BE49-F238E27FC236}">
                <a16:creationId xmlns:a16="http://schemas.microsoft.com/office/drawing/2014/main" id="{FB4705E8-883A-4F82-83D2-CF4F12DB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75" y="31919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2CDA7444-2F5F-4585-B024-C21C226B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346" y="1783812"/>
            <a:ext cx="363636" cy="804923"/>
          </a:xfrm>
          <a:prstGeom prst="rect">
            <a:avLst/>
          </a:prstGeom>
        </p:spPr>
      </p:pic>
      <p:pic>
        <p:nvPicPr>
          <p:cNvPr id="26" name="Picture 6" descr="Download Glowing Halo Photos HQ PNG Image | FreePNGImg">
            <a:extLst>
              <a:ext uri="{FF2B5EF4-FFF2-40B4-BE49-F238E27FC236}">
                <a16:creationId xmlns:a16="http://schemas.microsoft.com/office/drawing/2014/main" id="{54FFB4F3-504C-42BD-BDB1-07346894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7379996" y="1749117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D50FC801-727C-4288-AC6E-6055E31C260F}"/>
              </a:ext>
            </a:extLst>
          </p:cNvPr>
          <p:cNvSpPr/>
          <p:nvPr/>
        </p:nvSpPr>
        <p:spPr>
          <a:xfrm>
            <a:off x="6827340" y="2795941"/>
            <a:ext cx="1253782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ERFLATER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52C8CCCB-28B1-44AF-A7C2-83B6C40897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9032" y="1793954"/>
            <a:ext cx="431068" cy="805292"/>
          </a:xfrm>
          <a:prstGeom prst="rect">
            <a:avLst/>
          </a:prstGeom>
        </p:spPr>
      </p:pic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280DD694-BCEE-4DD0-BB90-EC02F9673AFE}"/>
              </a:ext>
            </a:extLst>
          </p:cNvPr>
          <p:cNvSpPr/>
          <p:nvPr/>
        </p:nvSpPr>
        <p:spPr>
          <a:xfrm>
            <a:off x="8733830" y="2799448"/>
            <a:ext cx="126489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ECHTGENOOT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9DD2E32-F131-41DE-97B0-9F99F8609434}"/>
              </a:ext>
            </a:extLst>
          </p:cNvPr>
          <p:cNvCxnSpPr>
            <a:cxnSpLocks/>
          </p:cNvCxnSpPr>
          <p:nvPr/>
        </p:nvCxnSpPr>
        <p:spPr>
          <a:xfrm flipH="1">
            <a:off x="7752185" y="2276872"/>
            <a:ext cx="1368151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C8757029-6B70-4243-AD4C-7B7A2D4D913B}"/>
              </a:ext>
            </a:extLst>
          </p:cNvPr>
          <p:cNvCxnSpPr>
            <a:cxnSpLocks/>
          </p:cNvCxnSpPr>
          <p:nvPr/>
        </p:nvCxnSpPr>
        <p:spPr>
          <a:xfrm>
            <a:off x="8440278" y="2276872"/>
            <a:ext cx="0" cy="1008113"/>
          </a:xfrm>
          <a:prstGeom prst="straightConnector1">
            <a:avLst/>
          </a:prstGeom>
          <a:ln w="57150">
            <a:solidFill>
              <a:srgbClr val="F89AD9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3AC5BFD6-A56D-46CC-A337-90E2D9033F07}"/>
              </a:ext>
            </a:extLst>
          </p:cNvPr>
          <p:cNvCxnSpPr>
            <a:cxnSpLocks/>
          </p:cNvCxnSpPr>
          <p:nvPr/>
        </p:nvCxnSpPr>
        <p:spPr>
          <a:xfrm flipH="1">
            <a:off x="6853762" y="3254623"/>
            <a:ext cx="3130670" cy="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F231753C-DDBC-4F79-9CC4-7FB1980E1EF9}"/>
              </a:ext>
            </a:extLst>
          </p:cNvPr>
          <p:cNvSpPr/>
          <p:nvPr/>
        </p:nvSpPr>
        <p:spPr>
          <a:xfrm>
            <a:off x="6289874" y="4799692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1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9A644D2E-AEB7-4063-8E65-5239728B5C2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9165" y="3584179"/>
            <a:ext cx="363636" cy="804923"/>
          </a:xfrm>
          <a:prstGeom prst="rect">
            <a:avLst/>
          </a:prstGeom>
        </p:spPr>
      </p:pic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4A8C587B-4580-485F-97C4-775C8F1C3620}"/>
              </a:ext>
            </a:extLst>
          </p:cNvPr>
          <p:cNvCxnSpPr>
            <a:cxnSpLocks/>
          </p:cNvCxnSpPr>
          <p:nvPr/>
        </p:nvCxnSpPr>
        <p:spPr>
          <a:xfrm>
            <a:off x="9970416" y="3228329"/>
            <a:ext cx="0" cy="357060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23633C0C-F3B2-43EC-BC29-E8C7FD6FAADC}"/>
              </a:ext>
            </a:extLst>
          </p:cNvPr>
          <p:cNvSpPr/>
          <p:nvPr/>
        </p:nvSpPr>
        <p:spPr>
          <a:xfrm>
            <a:off x="7836266" y="4799691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2</a:t>
            </a:r>
          </a:p>
        </p:txBody>
      </p:sp>
      <p:pic>
        <p:nvPicPr>
          <p:cNvPr id="66" name="Afbeelding 65">
            <a:extLst>
              <a:ext uri="{FF2B5EF4-FFF2-40B4-BE49-F238E27FC236}">
                <a16:creationId xmlns:a16="http://schemas.microsoft.com/office/drawing/2014/main" id="{7AECE1B3-8C67-4C40-B201-10BA252DFE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3455" y="3584178"/>
            <a:ext cx="363636" cy="804923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FD8B1333-C086-4E52-9282-73BC10579E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61299" y="3584178"/>
            <a:ext cx="431068" cy="805292"/>
          </a:xfrm>
          <a:prstGeom prst="rect">
            <a:avLst/>
          </a:prstGeom>
        </p:spPr>
      </p:pic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025C711F-D717-4091-91B4-7C664EEF261E}"/>
              </a:ext>
            </a:extLst>
          </p:cNvPr>
          <p:cNvSpPr/>
          <p:nvPr/>
        </p:nvSpPr>
        <p:spPr>
          <a:xfrm>
            <a:off x="9388535" y="4799692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3</a:t>
            </a:r>
          </a:p>
        </p:txBody>
      </p: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88BA7258-52CB-4A6B-9D1D-DB1442B4BD93}"/>
              </a:ext>
            </a:extLst>
          </p:cNvPr>
          <p:cNvCxnSpPr>
            <a:cxnSpLocks/>
          </p:cNvCxnSpPr>
          <p:nvPr/>
        </p:nvCxnSpPr>
        <p:spPr>
          <a:xfrm flipV="1">
            <a:off x="9946325" y="5101255"/>
            <a:ext cx="0" cy="20220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19840D3D-E619-4BE0-A3F5-FFC4FA1C540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6459" y="5699007"/>
            <a:ext cx="295026" cy="598654"/>
          </a:xfrm>
          <a:prstGeom prst="rect">
            <a:avLst/>
          </a:prstGeom>
        </p:spPr>
      </p:pic>
      <p:sp>
        <p:nvSpPr>
          <p:cNvPr id="84" name="Rechthoek: afgeronde hoeken 83">
            <a:extLst>
              <a:ext uri="{FF2B5EF4-FFF2-40B4-BE49-F238E27FC236}">
                <a16:creationId xmlns:a16="http://schemas.microsoft.com/office/drawing/2014/main" id="{8C60785B-3D56-4C13-AA89-9293FA33AD0E}"/>
              </a:ext>
            </a:extLst>
          </p:cNvPr>
          <p:cNvSpPr/>
          <p:nvPr/>
        </p:nvSpPr>
        <p:spPr>
          <a:xfrm>
            <a:off x="8761141" y="6527884"/>
            <a:ext cx="1165661" cy="280309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KLEINKIND 1</a:t>
            </a:r>
          </a:p>
        </p:txBody>
      </p:sp>
      <p:sp>
        <p:nvSpPr>
          <p:cNvPr id="85" name="Rechthoek: afgeronde hoeken 84">
            <a:extLst>
              <a:ext uri="{FF2B5EF4-FFF2-40B4-BE49-F238E27FC236}">
                <a16:creationId xmlns:a16="http://schemas.microsoft.com/office/drawing/2014/main" id="{4E38AE00-20D7-4FBA-809A-D67187BBA86E}"/>
              </a:ext>
            </a:extLst>
          </p:cNvPr>
          <p:cNvSpPr/>
          <p:nvPr/>
        </p:nvSpPr>
        <p:spPr>
          <a:xfrm>
            <a:off x="9970899" y="6527884"/>
            <a:ext cx="1165661" cy="280309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KLEINKIND 2</a:t>
            </a:r>
          </a:p>
        </p:txBody>
      </p:sp>
      <p:pic>
        <p:nvPicPr>
          <p:cNvPr id="86" name="Afbeelding 85">
            <a:extLst>
              <a:ext uri="{FF2B5EF4-FFF2-40B4-BE49-F238E27FC236}">
                <a16:creationId xmlns:a16="http://schemas.microsoft.com/office/drawing/2014/main" id="{29E56276-E549-4A23-9963-89092E88AA0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6216" y="5709574"/>
            <a:ext cx="295026" cy="598654"/>
          </a:xfrm>
          <a:prstGeom prst="rect">
            <a:avLst/>
          </a:prstGeom>
        </p:spPr>
      </p:pic>
      <p:cxnSp>
        <p:nvCxnSpPr>
          <p:cNvPr id="87" name="Rechte verbindingslijn met pijl 86">
            <a:extLst>
              <a:ext uri="{FF2B5EF4-FFF2-40B4-BE49-F238E27FC236}">
                <a16:creationId xmlns:a16="http://schemas.microsoft.com/office/drawing/2014/main" id="{B447CFD2-289D-4234-BE5D-C56EAF56F9F0}"/>
              </a:ext>
            </a:extLst>
          </p:cNvPr>
          <p:cNvCxnSpPr>
            <a:cxnSpLocks/>
          </p:cNvCxnSpPr>
          <p:nvPr/>
        </p:nvCxnSpPr>
        <p:spPr>
          <a:xfrm flipH="1">
            <a:off x="9343970" y="5310269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B107A633-C45C-44D4-9382-4013E59339AB}"/>
              </a:ext>
            </a:extLst>
          </p:cNvPr>
          <p:cNvCxnSpPr>
            <a:cxnSpLocks/>
          </p:cNvCxnSpPr>
          <p:nvPr/>
        </p:nvCxnSpPr>
        <p:spPr>
          <a:xfrm flipH="1">
            <a:off x="10542270" y="5305354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CB17F868-3EE0-4D38-A637-0570688C98F8}"/>
              </a:ext>
            </a:extLst>
          </p:cNvPr>
          <p:cNvCxnSpPr>
            <a:cxnSpLocks/>
          </p:cNvCxnSpPr>
          <p:nvPr/>
        </p:nvCxnSpPr>
        <p:spPr>
          <a:xfrm flipH="1">
            <a:off x="9318135" y="5333831"/>
            <a:ext cx="1235594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C424268F-7BEE-420D-B28D-3056DE403B07}"/>
              </a:ext>
            </a:extLst>
          </p:cNvPr>
          <p:cNvCxnSpPr>
            <a:cxnSpLocks/>
          </p:cNvCxnSpPr>
          <p:nvPr/>
        </p:nvCxnSpPr>
        <p:spPr>
          <a:xfrm flipH="1">
            <a:off x="6871754" y="3228330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86199A4-C5FA-44F3-A7F8-40A00E20A16F}"/>
                  </a:ext>
                </a:extLst>
              </p:cNvPr>
              <p:cNvSpPr txBox="1"/>
              <p:nvPr/>
            </p:nvSpPr>
            <p:spPr>
              <a:xfrm>
                <a:off x="10483998" y="5715246"/>
                <a:ext cx="13946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86199A4-C5FA-44F3-A7F8-40A00E20A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998" y="5715246"/>
                <a:ext cx="139461" cy="404726"/>
              </a:xfrm>
              <a:prstGeom prst="rect">
                <a:avLst/>
              </a:prstGeom>
              <a:blipFill>
                <a:blip r:embed="rId9"/>
                <a:stretch>
                  <a:fillRect l="-30435" t="-151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B0E34114-B0CC-4859-8654-D954CCD71923}"/>
                  </a:ext>
                </a:extLst>
              </p:cNvPr>
              <p:cNvSpPr txBox="1"/>
              <p:nvPr/>
            </p:nvSpPr>
            <p:spPr>
              <a:xfrm>
                <a:off x="9294835" y="1861489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B0E34114-B0CC-4859-8654-D954CCD71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35" y="1861489"/>
                <a:ext cx="139461" cy="403316"/>
              </a:xfrm>
              <a:prstGeom prst="rect">
                <a:avLst/>
              </a:prstGeom>
              <a:blipFill>
                <a:blip r:embed="rId10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C49C6AA3-93ED-4FA3-806D-135677F21C42}"/>
                  </a:ext>
                </a:extLst>
              </p:cNvPr>
              <p:cNvSpPr txBox="1"/>
              <p:nvPr/>
            </p:nvSpPr>
            <p:spPr>
              <a:xfrm>
                <a:off x="9274239" y="5709574"/>
                <a:ext cx="13946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C49C6AA3-93ED-4FA3-806D-135677F21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239" y="5709574"/>
                <a:ext cx="139461" cy="404726"/>
              </a:xfrm>
              <a:prstGeom prst="rect">
                <a:avLst/>
              </a:prstGeom>
              <a:blipFill>
                <a:blip r:embed="rId9"/>
                <a:stretch>
                  <a:fillRect l="-30435" t="-151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8" descr="House Emoji Icon of Flat style - Available in SVG, PNG, EPS, AI &amp; Icon fonts">
            <a:extLst>
              <a:ext uri="{FF2B5EF4-FFF2-40B4-BE49-F238E27FC236}">
                <a16:creationId xmlns:a16="http://schemas.microsoft.com/office/drawing/2014/main" id="{42FC0ED1-69EE-4BEB-B828-62266BC3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12" y="1434074"/>
            <a:ext cx="712863" cy="7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Afbeeldingsresultaat voor euro pile">
            <a:extLst>
              <a:ext uri="{FF2B5EF4-FFF2-40B4-BE49-F238E27FC236}">
                <a16:creationId xmlns:a16="http://schemas.microsoft.com/office/drawing/2014/main" id="{C9FE2650-6530-42B1-B638-E7428AD9A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260899" y="1730749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Afbeeldingsresultaat voor euro pile">
            <a:extLst>
              <a:ext uri="{FF2B5EF4-FFF2-40B4-BE49-F238E27FC236}">
                <a16:creationId xmlns:a16="http://schemas.microsoft.com/office/drawing/2014/main" id="{55FFF785-81F2-458F-9DF8-6AEFC4675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286095" y="1365163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Afbeeldingsresultaat voor euro pile">
            <a:extLst>
              <a:ext uri="{FF2B5EF4-FFF2-40B4-BE49-F238E27FC236}">
                <a16:creationId xmlns:a16="http://schemas.microsoft.com/office/drawing/2014/main" id="{6A1D0FDA-3629-4A20-9ECC-4D4324F28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617011" y="1730749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hthoekige driehoek 125">
            <a:extLst>
              <a:ext uri="{FF2B5EF4-FFF2-40B4-BE49-F238E27FC236}">
                <a16:creationId xmlns:a16="http://schemas.microsoft.com/office/drawing/2014/main" id="{70C3AD5C-0AF7-4E62-A577-682140AA2B7B}"/>
              </a:ext>
            </a:extLst>
          </p:cNvPr>
          <p:cNvSpPr/>
          <p:nvPr/>
        </p:nvSpPr>
        <p:spPr>
          <a:xfrm rot="9868251">
            <a:off x="7827598" y="1391900"/>
            <a:ext cx="1212307" cy="980511"/>
          </a:xfrm>
          <a:prstGeom prst="rtTriangle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8" name="Rechte verbindingslijn 127">
            <a:extLst>
              <a:ext uri="{FF2B5EF4-FFF2-40B4-BE49-F238E27FC236}">
                <a16:creationId xmlns:a16="http://schemas.microsoft.com/office/drawing/2014/main" id="{F3E1C92D-6C4E-4CCD-ACE4-ABBB489F84FC}"/>
              </a:ext>
            </a:extLst>
          </p:cNvPr>
          <p:cNvCxnSpPr>
            <a:cxnSpLocks/>
          </p:cNvCxnSpPr>
          <p:nvPr/>
        </p:nvCxnSpPr>
        <p:spPr>
          <a:xfrm>
            <a:off x="7755631" y="1588354"/>
            <a:ext cx="1419088" cy="6161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hthoek: afgeronde hoeken 128">
            <a:extLst>
              <a:ext uri="{FF2B5EF4-FFF2-40B4-BE49-F238E27FC236}">
                <a16:creationId xmlns:a16="http://schemas.microsoft.com/office/drawing/2014/main" id="{092B546A-AE54-487E-9655-E9F6549A2FD5}"/>
              </a:ext>
            </a:extLst>
          </p:cNvPr>
          <p:cNvSpPr/>
          <p:nvPr/>
        </p:nvSpPr>
        <p:spPr>
          <a:xfrm>
            <a:off x="6423341" y="1329393"/>
            <a:ext cx="4662533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€ 220.000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€ 40.000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180.000 gemeenschappelijk</a:t>
            </a:r>
          </a:p>
        </p:txBody>
      </p:sp>
      <p:sp>
        <p:nvSpPr>
          <p:cNvPr id="132" name="Rechthoek: afgeronde hoeken 131">
            <a:extLst>
              <a:ext uri="{FF2B5EF4-FFF2-40B4-BE49-F238E27FC236}">
                <a16:creationId xmlns:a16="http://schemas.microsoft.com/office/drawing/2014/main" id="{9E237508-E7E3-44D7-A029-B8DFAE91F1A1}"/>
              </a:ext>
            </a:extLst>
          </p:cNvPr>
          <p:cNvSpPr/>
          <p:nvPr/>
        </p:nvSpPr>
        <p:spPr>
          <a:xfrm>
            <a:off x="7764668" y="1810852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133" name="Rechthoek: afgeronde hoeken 132">
            <a:extLst>
              <a:ext uri="{FF2B5EF4-FFF2-40B4-BE49-F238E27FC236}">
                <a16:creationId xmlns:a16="http://schemas.microsoft.com/office/drawing/2014/main" id="{CFE6D788-4EC7-4ADF-BCB0-A72783D9DABC}"/>
              </a:ext>
            </a:extLst>
          </p:cNvPr>
          <p:cNvSpPr/>
          <p:nvPr/>
        </p:nvSpPr>
        <p:spPr>
          <a:xfrm>
            <a:off x="8112625" y="1619846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135" name="Parallellogram 134">
            <a:extLst>
              <a:ext uri="{FF2B5EF4-FFF2-40B4-BE49-F238E27FC236}">
                <a16:creationId xmlns:a16="http://schemas.microsoft.com/office/drawing/2014/main" id="{05C0228D-3D73-4200-9F16-B1BB4CF6EBA0}"/>
              </a:ext>
            </a:extLst>
          </p:cNvPr>
          <p:cNvSpPr/>
          <p:nvPr/>
        </p:nvSpPr>
        <p:spPr>
          <a:xfrm rot="4531179">
            <a:off x="6410967" y="1597496"/>
            <a:ext cx="690316" cy="81288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hthoek: afgeronde hoeken 135">
            <a:extLst>
              <a:ext uri="{FF2B5EF4-FFF2-40B4-BE49-F238E27FC236}">
                <a16:creationId xmlns:a16="http://schemas.microsoft.com/office/drawing/2014/main" id="{4A622004-5A17-49E2-B3E2-929A2DD9CD95}"/>
              </a:ext>
            </a:extLst>
          </p:cNvPr>
          <p:cNvSpPr/>
          <p:nvPr/>
        </p:nvSpPr>
        <p:spPr>
          <a:xfrm>
            <a:off x="6238783" y="1814759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Uitvaart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€10.000</a:t>
            </a:r>
          </a:p>
        </p:txBody>
      </p:sp>
      <p:sp>
        <p:nvSpPr>
          <p:cNvPr id="139" name="Rechthoek: afgeronde hoeken 138">
            <a:extLst>
              <a:ext uri="{FF2B5EF4-FFF2-40B4-BE49-F238E27FC236}">
                <a16:creationId xmlns:a16="http://schemas.microsoft.com/office/drawing/2014/main" id="{FAF84128-7493-431D-B3CB-B6DA121F62A9}"/>
              </a:ext>
            </a:extLst>
          </p:cNvPr>
          <p:cNvSpPr/>
          <p:nvPr/>
        </p:nvSpPr>
        <p:spPr>
          <a:xfrm>
            <a:off x="8171008" y="2517757"/>
            <a:ext cx="260551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40" name="Rechthoek: afgeronde hoeken 139">
            <a:extLst>
              <a:ext uri="{FF2B5EF4-FFF2-40B4-BE49-F238E27FC236}">
                <a16:creationId xmlns:a16="http://schemas.microsoft.com/office/drawing/2014/main" id="{698E1903-E0B6-4206-89F9-4CD33A2EA020}"/>
              </a:ext>
            </a:extLst>
          </p:cNvPr>
          <p:cNvSpPr/>
          <p:nvPr/>
        </p:nvSpPr>
        <p:spPr>
          <a:xfrm>
            <a:off x="7824192" y="6255173"/>
            <a:ext cx="2365003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€ 8.750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42" name="Rechthoek: afgeronde hoeken 141">
            <a:extLst>
              <a:ext uri="{FF2B5EF4-FFF2-40B4-BE49-F238E27FC236}">
                <a16:creationId xmlns:a16="http://schemas.microsoft.com/office/drawing/2014/main" id="{7F00606E-6F8C-4CFE-B85E-4118AE475A35}"/>
              </a:ext>
            </a:extLst>
          </p:cNvPr>
          <p:cNvSpPr/>
          <p:nvPr/>
        </p:nvSpPr>
        <p:spPr>
          <a:xfrm>
            <a:off x="9552384" y="6249025"/>
            <a:ext cx="2629581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€ 8.750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EAEE6511-5A84-41B3-8995-508F21ED5716}"/>
              </a:ext>
            </a:extLst>
          </p:cNvPr>
          <p:cNvCxnSpPr>
            <a:cxnSpLocks/>
          </p:cNvCxnSpPr>
          <p:nvPr/>
        </p:nvCxnSpPr>
        <p:spPr>
          <a:xfrm flipH="1">
            <a:off x="8440278" y="3224354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98BCE0A-6794-40A2-8546-524889CE1A8E}"/>
                  </a:ext>
                </a:extLst>
              </p:cNvPr>
              <p:cNvSpPr txBox="1"/>
              <p:nvPr/>
            </p:nvSpPr>
            <p:spPr>
              <a:xfrm>
                <a:off x="6798058" y="3645024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98BCE0A-6794-40A2-8546-524889CE1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58" y="3645024"/>
                <a:ext cx="139461" cy="403316"/>
              </a:xfrm>
              <a:prstGeom prst="rect">
                <a:avLst/>
              </a:prstGeom>
              <a:blipFill>
                <a:blip r:embed="rId10"/>
                <a:stretch>
                  <a:fillRect l="-3043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ol: verticaal 78">
            <a:extLst>
              <a:ext uri="{FF2B5EF4-FFF2-40B4-BE49-F238E27FC236}">
                <a16:creationId xmlns:a16="http://schemas.microsoft.com/office/drawing/2014/main" id="{93C2BA2F-0C0C-4521-9E3F-81ABBF397F91}"/>
              </a:ext>
            </a:extLst>
          </p:cNvPr>
          <p:cNvSpPr/>
          <p:nvPr/>
        </p:nvSpPr>
        <p:spPr>
          <a:xfrm rot="21016730">
            <a:off x="4783634" y="2851921"/>
            <a:ext cx="1069629" cy="780626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7E0FDBD9-9912-4340-AA23-FF444A8D9760}"/>
              </a:ext>
            </a:extLst>
          </p:cNvPr>
          <p:cNvSpPr/>
          <p:nvPr/>
        </p:nvSpPr>
        <p:spPr>
          <a:xfrm rot="21016060">
            <a:off x="4822740" y="3100253"/>
            <a:ext cx="1003770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Testament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1: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€ 10.000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D79746D7-691A-4886-9493-4F3E5E0F5E5C}"/>
              </a:ext>
            </a:extLst>
          </p:cNvPr>
          <p:cNvSpPr txBox="1"/>
          <p:nvPr/>
        </p:nvSpPr>
        <p:spPr>
          <a:xfrm>
            <a:off x="6168008" y="4563982"/>
            <a:ext cx="1758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€ 27.500 bruto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" name="Picture 6" descr="Download Glowing Halo Photos HQ PNG Image | FreePNGImg">
            <a:extLst>
              <a:ext uri="{FF2B5EF4-FFF2-40B4-BE49-F238E27FC236}">
                <a16:creationId xmlns:a16="http://schemas.microsoft.com/office/drawing/2014/main" id="{D6920450-C6DF-44E1-9FDD-2525DD4F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9861664" y="3550852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E479621D-EA8C-4AB3-B700-16D52AEB02BE}"/>
                  </a:ext>
                </a:extLst>
              </p:cNvPr>
              <p:cNvSpPr txBox="1"/>
              <p:nvPr/>
            </p:nvSpPr>
            <p:spPr>
              <a:xfrm>
                <a:off x="8364796" y="3645023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E479621D-EA8C-4AB3-B700-16D52AEB0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796" y="3645023"/>
                <a:ext cx="139461" cy="403316"/>
              </a:xfrm>
              <a:prstGeom prst="rect">
                <a:avLst/>
              </a:prstGeom>
              <a:blipFill>
                <a:blip r:embed="rId10"/>
                <a:stretch>
                  <a:fillRect l="-3043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Parallellogram 69">
            <a:extLst>
              <a:ext uri="{FF2B5EF4-FFF2-40B4-BE49-F238E27FC236}">
                <a16:creationId xmlns:a16="http://schemas.microsoft.com/office/drawing/2014/main" id="{A0D079E1-4289-43B3-A453-4E0E7DF415F8}"/>
              </a:ext>
            </a:extLst>
          </p:cNvPr>
          <p:cNvSpPr/>
          <p:nvPr/>
        </p:nvSpPr>
        <p:spPr>
          <a:xfrm rot="4531179">
            <a:off x="5061255" y="4442277"/>
            <a:ext cx="690316" cy="1055959"/>
          </a:xfrm>
          <a:prstGeom prst="parallelogram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ED020281-20D3-4CCB-8B3A-9486645C3DBF}"/>
              </a:ext>
            </a:extLst>
          </p:cNvPr>
          <p:cNvSpPr/>
          <p:nvPr/>
        </p:nvSpPr>
        <p:spPr>
          <a:xfrm rot="21264906">
            <a:off x="4732420" y="4792160"/>
            <a:ext cx="133376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vrijstelling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€15.000</a:t>
            </a:r>
          </a:p>
        </p:txBody>
      </p:sp>
      <p:sp>
        <p:nvSpPr>
          <p:cNvPr id="77" name="Parallellogram 76">
            <a:extLst>
              <a:ext uri="{FF2B5EF4-FFF2-40B4-BE49-F238E27FC236}">
                <a16:creationId xmlns:a16="http://schemas.microsoft.com/office/drawing/2014/main" id="{EC618B7B-6B0D-4163-85DE-5889BA5FE888}"/>
              </a:ext>
            </a:extLst>
          </p:cNvPr>
          <p:cNvSpPr/>
          <p:nvPr/>
        </p:nvSpPr>
        <p:spPr>
          <a:xfrm rot="4442201">
            <a:off x="5091414" y="5081337"/>
            <a:ext cx="633781" cy="1055959"/>
          </a:xfrm>
          <a:prstGeom prst="parallelogram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Parallellogram 95">
            <a:extLst>
              <a:ext uri="{FF2B5EF4-FFF2-40B4-BE49-F238E27FC236}">
                <a16:creationId xmlns:a16="http://schemas.microsoft.com/office/drawing/2014/main" id="{2DE8C2D3-EBB1-4B69-BC57-DDE636CD430F}"/>
              </a:ext>
            </a:extLst>
          </p:cNvPr>
          <p:cNvSpPr/>
          <p:nvPr/>
        </p:nvSpPr>
        <p:spPr>
          <a:xfrm rot="4531179">
            <a:off x="5060883" y="5749422"/>
            <a:ext cx="690316" cy="1055959"/>
          </a:xfrm>
          <a:prstGeom prst="parallelogram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hthoek: afgeronde hoeken 96">
            <a:extLst>
              <a:ext uri="{FF2B5EF4-FFF2-40B4-BE49-F238E27FC236}">
                <a16:creationId xmlns:a16="http://schemas.microsoft.com/office/drawing/2014/main" id="{2CAA6BA2-E5FB-45FC-9A28-7DB410047434}"/>
              </a:ext>
            </a:extLst>
          </p:cNvPr>
          <p:cNvSpPr/>
          <p:nvPr/>
        </p:nvSpPr>
        <p:spPr>
          <a:xfrm rot="21264906">
            <a:off x="4732048" y="6099305"/>
            <a:ext cx="133376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belastbaar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€7.250</a:t>
            </a:r>
          </a:p>
        </p:txBody>
      </p:sp>
      <p:sp>
        <p:nvSpPr>
          <p:cNvPr id="93" name="Rechthoek: afgeronde hoeken 92">
            <a:extLst>
              <a:ext uri="{FF2B5EF4-FFF2-40B4-BE49-F238E27FC236}">
                <a16:creationId xmlns:a16="http://schemas.microsoft.com/office/drawing/2014/main" id="{AD44919F-2106-4D94-B97A-71C0A0377F2A}"/>
              </a:ext>
            </a:extLst>
          </p:cNvPr>
          <p:cNvSpPr/>
          <p:nvPr/>
        </p:nvSpPr>
        <p:spPr>
          <a:xfrm rot="21358566">
            <a:off x="4746709" y="5421822"/>
            <a:ext cx="133376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vruchtgebruik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€5.250</a:t>
            </a:r>
          </a:p>
        </p:txBody>
      </p:sp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997F5F9F-CC8E-43BC-9226-94303412111B}"/>
              </a:ext>
            </a:extLst>
          </p:cNvPr>
          <p:cNvCxnSpPr>
            <a:cxnSpLocks/>
          </p:cNvCxnSpPr>
          <p:nvPr/>
        </p:nvCxnSpPr>
        <p:spPr>
          <a:xfrm flipH="1">
            <a:off x="5865899" y="6744976"/>
            <a:ext cx="518133" cy="0"/>
          </a:xfrm>
          <a:prstGeom prst="line">
            <a:avLst/>
          </a:prstGeom>
          <a:ln w="57150">
            <a:solidFill>
              <a:srgbClr val="7594B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arallellogram 107">
            <a:extLst>
              <a:ext uri="{FF2B5EF4-FFF2-40B4-BE49-F238E27FC236}">
                <a16:creationId xmlns:a16="http://schemas.microsoft.com/office/drawing/2014/main" id="{8879DA92-E634-46C1-9A22-FB9DA483FC49}"/>
              </a:ext>
            </a:extLst>
          </p:cNvPr>
          <p:cNvSpPr/>
          <p:nvPr/>
        </p:nvSpPr>
        <p:spPr>
          <a:xfrm rot="4531179">
            <a:off x="6552712" y="5963198"/>
            <a:ext cx="690316" cy="1055959"/>
          </a:xfrm>
          <a:prstGeom prst="parallelogram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echthoek: afgeronde hoeken 108">
            <a:extLst>
              <a:ext uri="{FF2B5EF4-FFF2-40B4-BE49-F238E27FC236}">
                <a16:creationId xmlns:a16="http://schemas.microsoft.com/office/drawing/2014/main" id="{C7DC6EF0-0010-44D4-BAF2-3FFA5C28631A}"/>
              </a:ext>
            </a:extLst>
          </p:cNvPr>
          <p:cNvSpPr/>
          <p:nvPr/>
        </p:nvSpPr>
        <p:spPr>
          <a:xfrm rot="21264906">
            <a:off x="6223877" y="6313081"/>
            <a:ext cx="133376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erfbelasting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€1.450</a:t>
            </a:r>
          </a:p>
        </p:txBody>
      </p:sp>
      <p:sp>
        <p:nvSpPr>
          <p:cNvPr id="110" name="Ovaal 109">
            <a:extLst>
              <a:ext uri="{FF2B5EF4-FFF2-40B4-BE49-F238E27FC236}">
                <a16:creationId xmlns:a16="http://schemas.microsoft.com/office/drawing/2014/main" id="{852E2E3E-E0AE-4021-85B5-5A5670905CAE}"/>
              </a:ext>
            </a:extLst>
          </p:cNvPr>
          <p:cNvSpPr/>
          <p:nvPr/>
        </p:nvSpPr>
        <p:spPr>
          <a:xfrm>
            <a:off x="5927229" y="6611984"/>
            <a:ext cx="231361" cy="229219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11" name="Parallellogram 110">
            <a:extLst>
              <a:ext uri="{FF2B5EF4-FFF2-40B4-BE49-F238E27FC236}">
                <a16:creationId xmlns:a16="http://schemas.microsoft.com/office/drawing/2014/main" id="{89B14DB5-7C10-4841-9A2B-24B56F01F9B4}"/>
              </a:ext>
            </a:extLst>
          </p:cNvPr>
          <p:cNvSpPr/>
          <p:nvPr/>
        </p:nvSpPr>
        <p:spPr>
          <a:xfrm rot="4531179">
            <a:off x="6566980" y="4953659"/>
            <a:ext cx="690316" cy="1055959"/>
          </a:xfrm>
          <a:prstGeom prst="parallelogram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hthoek: afgeronde hoeken 111">
            <a:extLst>
              <a:ext uri="{FF2B5EF4-FFF2-40B4-BE49-F238E27FC236}">
                <a16:creationId xmlns:a16="http://schemas.microsoft.com/office/drawing/2014/main" id="{2ED17728-B16F-44D8-B83D-E4924F6AFB76}"/>
              </a:ext>
            </a:extLst>
          </p:cNvPr>
          <p:cNvSpPr/>
          <p:nvPr/>
        </p:nvSpPr>
        <p:spPr>
          <a:xfrm rot="21264906">
            <a:off x="6238145" y="5303542"/>
            <a:ext cx="133376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€26.050</a:t>
            </a:r>
          </a:p>
        </p:txBody>
      </p: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BA0F84BF-1C3D-47FA-A007-AF6251AD1C3F}"/>
              </a:ext>
            </a:extLst>
          </p:cNvPr>
          <p:cNvCxnSpPr>
            <a:cxnSpLocks/>
          </p:cNvCxnSpPr>
          <p:nvPr/>
        </p:nvCxnSpPr>
        <p:spPr>
          <a:xfrm flipV="1">
            <a:off x="7676982" y="4709435"/>
            <a:ext cx="0" cy="1530125"/>
          </a:xfrm>
          <a:prstGeom prst="line">
            <a:avLst/>
          </a:prstGeom>
          <a:ln w="57150">
            <a:solidFill>
              <a:srgbClr val="7594B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echte verbindingslijn 113">
            <a:extLst>
              <a:ext uri="{FF2B5EF4-FFF2-40B4-BE49-F238E27FC236}">
                <a16:creationId xmlns:a16="http://schemas.microsoft.com/office/drawing/2014/main" id="{A16E5EA6-3F1E-4442-9F40-7E33A498CA33}"/>
              </a:ext>
            </a:extLst>
          </p:cNvPr>
          <p:cNvCxnSpPr>
            <a:cxnSpLocks/>
          </p:cNvCxnSpPr>
          <p:nvPr/>
        </p:nvCxnSpPr>
        <p:spPr>
          <a:xfrm flipH="1">
            <a:off x="7455536" y="4737667"/>
            <a:ext cx="246987" cy="0"/>
          </a:xfrm>
          <a:prstGeom prst="line">
            <a:avLst/>
          </a:prstGeom>
          <a:ln w="57150">
            <a:solidFill>
              <a:srgbClr val="7594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echte verbindingslijn 114">
            <a:extLst>
              <a:ext uri="{FF2B5EF4-FFF2-40B4-BE49-F238E27FC236}">
                <a16:creationId xmlns:a16="http://schemas.microsoft.com/office/drawing/2014/main" id="{E6D38AB7-C20C-47AC-8B51-0D88836E05B2}"/>
              </a:ext>
            </a:extLst>
          </p:cNvPr>
          <p:cNvCxnSpPr>
            <a:cxnSpLocks/>
          </p:cNvCxnSpPr>
          <p:nvPr/>
        </p:nvCxnSpPr>
        <p:spPr>
          <a:xfrm>
            <a:off x="7371877" y="6221170"/>
            <a:ext cx="330646" cy="0"/>
          </a:xfrm>
          <a:prstGeom prst="line">
            <a:avLst/>
          </a:prstGeom>
          <a:ln w="57150">
            <a:solidFill>
              <a:srgbClr val="7594B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al 115">
            <a:extLst>
              <a:ext uri="{FF2B5EF4-FFF2-40B4-BE49-F238E27FC236}">
                <a16:creationId xmlns:a16="http://schemas.microsoft.com/office/drawing/2014/main" id="{14EE2627-F720-413C-8B47-224358081B45}"/>
              </a:ext>
            </a:extLst>
          </p:cNvPr>
          <p:cNvSpPr/>
          <p:nvPr/>
        </p:nvSpPr>
        <p:spPr>
          <a:xfrm>
            <a:off x="7154856" y="6071794"/>
            <a:ext cx="231361" cy="229219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E254C7FF-9E3C-4644-A5B9-C1DBF5E0322C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7270536" y="5723790"/>
            <a:ext cx="1" cy="348004"/>
          </a:xfrm>
          <a:prstGeom prst="line">
            <a:avLst/>
          </a:prstGeom>
          <a:ln w="57150">
            <a:solidFill>
              <a:srgbClr val="7594B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al 118">
            <a:extLst>
              <a:ext uri="{FF2B5EF4-FFF2-40B4-BE49-F238E27FC236}">
                <a16:creationId xmlns:a16="http://schemas.microsoft.com/office/drawing/2014/main" id="{22AF1EA5-1298-4FCC-B82E-960280BC7567}"/>
              </a:ext>
            </a:extLst>
          </p:cNvPr>
          <p:cNvSpPr/>
          <p:nvPr/>
        </p:nvSpPr>
        <p:spPr>
          <a:xfrm>
            <a:off x="7323742" y="5556055"/>
            <a:ext cx="231361" cy="229219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</a:p>
        </p:txBody>
      </p:sp>
      <p:sp>
        <p:nvSpPr>
          <p:cNvPr id="120" name="Ovaal 119">
            <a:extLst>
              <a:ext uri="{FF2B5EF4-FFF2-40B4-BE49-F238E27FC236}">
                <a16:creationId xmlns:a16="http://schemas.microsoft.com/office/drawing/2014/main" id="{ABFF8368-9202-4B19-BCD5-A444816349C9}"/>
              </a:ext>
            </a:extLst>
          </p:cNvPr>
          <p:cNvSpPr/>
          <p:nvPr/>
        </p:nvSpPr>
        <p:spPr>
          <a:xfrm>
            <a:off x="6388246" y="6616096"/>
            <a:ext cx="231361" cy="229219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</a:p>
        </p:txBody>
      </p:sp>
      <p:sp>
        <p:nvSpPr>
          <p:cNvPr id="148" name="Rechthoek: afgeronde hoeken 147">
            <a:extLst>
              <a:ext uri="{FF2B5EF4-FFF2-40B4-BE49-F238E27FC236}">
                <a16:creationId xmlns:a16="http://schemas.microsoft.com/office/drawing/2014/main" id="{35429287-A7AE-4238-83CE-EC7BEC34607A}"/>
              </a:ext>
            </a:extLst>
          </p:cNvPr>
          <p:cNvSpPr/>
          <p:nvPr/>
        </p:nvSpPr>
        <p:spPr>
          <a:xfrm>
            <a:off x="5273136" y="4367895"/>
            <a:ext cx="3533986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7594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hthoek: afgeronde hoeken 148">
            <a:extLst>
              <a:ext uri="{FF2B5EF4-FFF2-40B4-BE49-F238E27FC236}">
                <a16:creationId xmlns:a16="http://schemas.microsoft.com/office/drawing/2014/main" id="{C44F2C09-E984-4378-A43E-55FA5D8C798C}"/>
              </a:ext>
            </a:extLst>
          </p:cNvPr>
          <p:cNvSpPr/>
          <p:nvPr/>
        </p:nvSpPr>
        <p:spPr>
          <a:xfrm>
            <a:off x="7543190" y="4370830"/>
            <a:ext cx="244124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50" name="Rechthoek: afgeronde hoeken 149">
            <a:extLst>
              <a:ext uri="{FF2B5EF4-FFF2-40B4-BE49-F238E27FC236}">
                <a16:creationId xmlns:a16="http://schemas.microsoft.com/office/drawing/2014/main" id="{31ECC3BC-DFD3-4E45-8C12-F17948C3C523}"/>
              </a:ext>
            </a:extLst>
          </p:cNvPr>
          <p:cNvSpPr/>
          <p:nvPr/>
        </p:nvSpPr>
        <p:spPr>
          <a:xfrm>
            <a:off x="5231904" y="4365104"/>
            <a:ext cx="148790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€ 10.000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024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Rechthoek 151">
            <a:extLst>
              <a:ext uri="{FF2B5EF4-FFF2-40B4-BE49-F238E27FC236}">
                <a16:creationId xmlns:a16="http://schemas.microsoft.com/office/drawing/2014/main" id="{46264D9C-2B7B-4515-AD16-1950E66A02BB}"/>
              </a:ext>
            </a:extLst>
          </p:cNvPr>
          <p:cNvSpPr/>
          <p:nvPr/>
        </p:nvSpPr>
        <p:spPr>
          <a:xfrm>
            <a:off x="191343" y="1196752"/>
            <a:ext cx="466253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Gevraagd: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4) 	Bereken voor kind 1 de te betalen erfbelasting.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=  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Belastbaar erfdeel (stap 3) door de schijven halen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endParaRPr kumimoji="0" lang="nl-NL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endParaRPr kumimoji="0" lang="nl-N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endParaRPr kumimoji="0" lang="nl-N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endParaRPr kumimoji="0" lang="nl-N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endParaRPr kumimoji="0" lang="nl-N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endParaRPr kumimoji="0" lang="nl-N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Gevraagd: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5) 	Bereken voor kind 1 de netto erfenis.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=</a:t>
            </a: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Bruto erfenis – Stap 4</a:t>
            </a:r>
            <a:endParaRPr kumimoji="0" lang="nl-N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endParaRPr kumimoji="0" lang="nl-N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vaal 157">
            <a:extLst>
              <a:ext uri="{FF2B5EF4-FFF2-40B4-BE49-F238E27FC236}">
                <a16:creationId xmlns:a16="http://schemas.microsoft.com/office/drawing/2014/main" id="{38BD0AA3-1A56-4968-AB31-F74160F985F3}"/>
              </a:ext>
            </a:extLst>
          </p:cNvPr>
          <p:cNvSpPr/>
          <p:nvPr/>
        </p:nvSpPr>
        <p:spPr>
          <a:xfrm>
            <a:off x="1322985" y="5805264"/>
            <a:ext cx="929934" cy="92333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9" name="Picture 6" descr="Document, green, portrait, text, file, paper, sheet icon - Download on  Iconfinder">
            <a:extLst>
              <a:ext uri="{FF2B5EF4-FFF2-40B4-BE49-F238E27FC236}">
                <a16:creationId xmlns:a16="http://schemas.microsoft.com/office/drawing/2014/main" id="{9410B8B1-C64F-46E3-B01F-D911EED0B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85" y="5944913"/>
            <a:ext cx="666934" cy="6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Ovaal 159">
            <a:extLst>
              <a:ext uri="{FF2B5EF4-FFF2-40B4-BE49-F238E27FC236}">
                <a16:creationId xmlns:a16="http://schemas.microsoft.com/office/drawing/2014/main" id="{4EF7F27F-C861-4F86-A7D1-55BCB169EEB0}"/>
              </a:ext>
            </a:extLst>
          </p:cNvPr>
          <p:cNvSpPr/>
          <p:nvPr/>
        </p:nvSpPr>
        <p:spPr>
          <a:xfrm>
            <a:off x="2537717" y="5805264"/>
            <a:ext cx="929934" cy="923330"/>
          </a:xfrm>
          <a:prstGeom prst="ellipse">
            <a:avLst/>
          </a:prstGeom>
          <a:solidFill>
            <a:srgbClr val="F024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1" name="Afbeelding 160">
            <a:extLst>
              <a:ext uri="{FF2B5EF4-FFF2-40B4-BE49-F238E27FC236}">
                <a16:creationId xmlns:a16="http://schemas.microsoft.com/office/drawing/2014/main" id="{3416C8C0-1595-44C2-8F24-DB408AD9D4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98452" y="5912609"/>
            <a:ext cx="1081099" cy="766968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0AC98E5F-1BA7-46D6-91D4-B2676744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4" y="2128563"/>
            <a:ext cx="4565223" cy="9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hthoek 103">
            <a:extLst>
              <a:ext uri="{FF2B5EF4-FFF2-40B4-BE49-F238E27FC236}">
                <a16:creationId xmlns:a16="http://schemas.microsoft.com/office/drawing/2014/main" id="{2277E275-08C3-42AA-B8FD-5F21CE222109}"/>
              </a:ext>
            </a:extLst>
          </p:cNvPr>
          <p:cNvSpPr/>
          <p:nvPr/>
        </p:nvSpPr>
        <p:spPr>
          <a:xfrm>
            <a:off x="6423443" y="3543191"/>
            <a:ext cx="363635" cy="21500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7" name="Rechte verbindingslijn met pijl 106">
            <a:extLst>
              <a:ext uri="{FF2B5EF4-FFF2-40B4-BE49-F238E27FC236}">
                <a16:creationId xmlns:a16="http://schemas.microsoft.com/office/drawing/2014/main" id="{CB336E25-BB9D-4A7A-94B2-795E078B394A}"/>
              </a:ext>
            </a:extLst>
          </p:cNvPr>
          <p:cNvCxnSpPr>
            <a:cxnSpLocks/>
          </p:cNvCxnSpPr>
          <p:nvPr/>
        </p:nvCxnSpPr>
        <p:spPr>
          <a:xfrm>
            <a:off x="9970416" y="3228329"/>
            <a:ext cx="0" cy="357060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6" descr="Download Glowing Halo Photos HQ PNG Image | FreePNGImg">
            <a:extLst>
              <a:ext uri="{FF2B5EF4-FFF2-40B4-BE49-F238E27FC236}">
                <a16:creationId xmlns:a16="http://schemas.microsoft.com/office/drawing/2014/main" id="{B15C1D29-5DC6-4C07-B835-8AE0716DB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9861664" y="3550852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Bijschrift: pijl-links 120">
            <a:extLst>
              <a:ext uri="{FF2B5EF4-FFF2-40B4-BE49-F238E27FC236}">
                <a16:creationId xmlns:a16="http://schemas.microsoft.com/office/drawing/2014/main" id="{F1508FFD-7B66-4004-9324-8CE3C50B805A}"/>
              </a:ext>
            </a:extLst>
          </p:cNvPr>
          <p:cNvSpPr/>
          <p:nvPr/>
        </p:nvSpPr>
        <p:spPr>
          <a:xfrm>
            <a:off x="10045843" y="1586442"/>
            <a:ext cx="1919797" cy="1411739"/>
          </a:xfrm>
          <a:prstGeom prst="leftArrowCallout">
            <a:avLst>
              <a:gd name="adj1" fmla="val 22300"/>
              <a:gd name="adj2" fmla="val 22526"/>
              <a:gd name="adj3" fmla="val 25000"/>
              <a:gd name="adj4" fmla="val 68859"/>
            </a:avLst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Vruchtgebruik: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wet verwacht in deze situatie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jaar vruchtgebruik.</a:t>
            </a:r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FB6B31EB-5DF3-4AFF-BB37-1390088CD314}"/>
              </a:ext>
            </a:extLst>
          </p:cNvPr>
          <p:cNvSpPr/>
          <p:nvPr/>
        </p:nvSpPr>
        <p:spPr>
          <a:xfrm>
            <a:off x="7805899" y="3566676"/>
            <a:ext cx="4050737" cy="295287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7" name="Rechte verbindingslijn 126">
            <a:extLst>
              <a:ext uri="{FF2B5EF4-FFF2-40B4-BE49-F238E27FC236}">
                <a16:creationId xmlns:a16="http://schemas.microsoft.com/office/drawing/2014/main" id="{C56EA191-64D4-4D99-A961-3AFF840C8A7B}"/>
              </a:ext>
            </a:extLst>
          </p:cNvPr>
          <p:cNvCxnSpPr>
            <a:cxnSpLocks/>
          </p:cNvCxnSpPr>
          <p:nvPr/>
        </p:nvCxnSpPr>
        <p:spPr>
          <a:xfrm flipH="1">
            <a:off x="5878342" y="4746070"/>
            <a:ext cx="350246" cy="0"/>
          </a:xfrm>
          <a:prstGeom prst="line">
            <a:avLst/>
          </a:prstGeom>
          <a:ln w="57150">
            <a:solidFill>
              <a:srgbClr val="7594B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al 129">
            <a:extLst>
              <a:ext uri="{FF2B5EF4-FFF2-40B4-BE49-F238E27FC236}">
                <a16:creationId xmlns:a16="http://schemas.microsoft.com/office/drawing/2014/main" id="{221F1775-FD08-4CCA-869C-48C3DCE72A4B}"/>
              </a:ext>
            </a:extLst>
          </p:cNvPr>
          <p:cNvSpPr/>
          <p:nvPr/>
        </p:nvSpPr>
        <p:spPr>
          <a:xfrm>
            <a:off x="6046714" y="4801454"/>
            <a:ext cx="231361" cy="229219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cxnSp>
        <p:nvCxnSpPr>
          <p:cNvPr id="131" name="Rechte verbindingslijn 130">
            <a:extLst>
              <a:ext uri="{FF2B5EF4-FFF2-40B4-BE49-F238E27FC236}">
                <a16:creationId xmlns:a16="http://schemas.microsoft.com/office/drawing/2014/main" id="{9A05509E-7FBC-43EE-9B90-27AF75C5F02D}"/>
              </a:ext>
            </a:extLst>
          </p:cNvPr>
          <p:cNvCxnSpPr>
            <a:cxnSpLocks/>
          </p:cNvCxnSpPr>
          <p:nvPr/>
        </p:nvCxnSpPr>
        <p:spPr>
          <a:xfrm flipH="1" flipV="1">
            <a:off x="5849394" y="4772838"/>
            <a:ext cx="33148" cy="1920524"/>
          </a:xfrm>
          <a:prstGeom prst="line">
            <a:avLst/>
          </a:prstGeom>
          <a:ln w="57150">
            <a:solidFill>
              <a:srgbClr val="7594B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al 133">
            <a:extLst>
              <a:ext uri="{FF2B5EF4-FFF2-40B4-BE49-F238E27FC236}">
                <a16:creationId xmlns:a16="http://schemas.microsoft.com/office/drawing/2014/main" id="{BD7941F2-1E79-49D5-A73A-BB0F23AA7E4B}"/>
              </a:ext>
            </a:extLst>
          </p:cNvPr>
          <p:cNvSpPr/>
          <p:nvPr/>
        </p:nvSpPr>
        <p:spPr>
          <a:xfrm>
            <a:off x="5733713" y="5087148"/>
            <a:ext cx="231361" cy="229219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138" name="Ovaal 137">
            <a:extLst>
              <a:ext uri="{FF2B5EF4-FFF2-40B4-BE49-F238E27FC236}">
                <a16:creationId xmlns:a16="http://schemas.microsoft.com/office/drawing/2014/main" id="{9BF65D3D-5FCB-4DEA-BC9A-E7AA8C845013}"/>
              </a:ext>
            </a:extLst>
          </p:cNvPr>
          <p:cNvSpPr/>
          <p:nvPr/>
        </p:nvSpPr>
        <p:spPr>
          <a:xfrm>
            <a:off x="5737952" y="5780289"/>
            <a:ext cx="231361" cy="229219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</a:p>
        </p:txBody>
      </p:sp>
      <p:sp>
        <p:nvSpPr>
          <p:cNvPr id="143" name="Rechthoek: afgeronde hoeken 142">
            <a:extLst>
              <a:ext uri="{FF2B5EF4-FFF2-40B4-BE49-F238E27FC236}">
                <a16:creationId xmlns:a16="http://schemas.microsoft.com/office/drawing/2014/main" id="{4CBF42A4-ECD7-4204-ACF7-DAF868C322B1}"/>
              </a:ext>
            </a:extLst>
          </p:cNvPr>
          <p:cNvSpPr/>
          <p:nvPr/>
        </p:nvSpPr>
        <p:spPr>
          <a:xfrm>
            <a:off x="5563465" y="2527612"/>
            <a:ext cx="2944096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€ 70.000 wettelijke erfmassa</a:t>
            </a:r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69AF084C-B875-4214-93FD-CB324ABC4039}"/>
              </a:ext>
            </a:extLst>
          </p:cNvPr>
          <p:cNvSpPr/>
          <p:nvPr/>
        </p:nvSpPr>
        <p:spPr>
          <a:xfrm>
            <a:off x="4788585" y="1410096"/>
            <a:ext cx="1635018" cy="255108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1748DCE7-98ED-42DE-821E-A570BE007BA7}"/>
              </a:ext>
            </a:extLst>
          </p:cNvPr>
          <p:cNvSpPr/>
          <p:nvPr/>
        </p:nvSpPr>
        <p:spPr>
          <a:xfrm>
            <a:off x="6423340" y="1398147"/>
            <a:ext cx="5672157" cy="21868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965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 animBg="1"/>
      <p:bldP spid="111" grpId="0" animBg="1"/>
      <p:bldP spid="112" grpId="0"/>
      <p:bldP spid="116" grpId="0" animBg="1"/>
      <p:bldP spid="119" grpId="0" animBg="1"/>
      <p:bldP spid="1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hthoek: afgeronde hoeken 88">
            <a:extLst>
              <a:ext uri="{FF2B5EF4-FFF2-40B4-BE49-F238E27FC236}">
                <a16:creationId xmlns:a16="http://schemas.microsoft.com/office/drawing/2014/main" id="{8C348E95-25DE-4A5F-B820-7E6196437023}"/>
              </a:ext>
            </a:extLst>
          </p:cNvPr>
          <p:cNvSpPr/>
          <p:nvPr/>
        </p:nvSpPr>
        <p:spPr>
          <a:xfrm>
            <a:off x="6616284" y="2524279"/>
            <a:ext cx="1917299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€ 90.000 nalatenschap</a:t>
            </a:r>
          </a:p>
        </p:txBody>
      </p:sp>
      <p:sp>
        <p:nvSpPr>
          <p:cNvPr id="104" name="Rechthoek: afgeronde hoeken 103">
            <a:extLst>
              <a:ext uri="{FF2B5EF4-FFF2-40B4-BE49-F238E27FC236}">
                <a16:creationId xmlns:a16="http://schemas.microsoft.com/office/drawing/2014/main" id="{D346E228-2B1F-40C1-8830-78C78882BEBA}"/>
              </a:ext>
            </a:extLst>
          </p:cNvPr>
          <p:cNvSpPr/>
          <p:nvPr/>
        </p:nvSpPr>
        <p:spPr>
          <a:xfrm>
            <a:off x="6612087" y="2523905"/>
            <a:ext cx="1917299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€ 80.000 nalatenschap</a:t>
            </a:r>
          </a:p>
        </p:txBody>
      </p:sp>
      <p:sp>
        <p:nvSpPr>
          <p:cNvPr id="137" name="Rechthoek: afgeronde hoeken 136">
            <a:extLst>
              <a:ext uri="{FF2B5EF4-FFF2-40B4-BE49-F238E27FC236}">
                <a16:creationId xmlns:a16="http://schemas.microsoft.com/office/drawing/2014/main" id="{9CA682BA-9957-406C-A5B1-EE11016C8770}"/>
              </a:ext>
            </a:extLst>
          </p:cNvPr>
          <p:cNvSpPr/>
          <p:nvPr/>
        </p:nvSpPr>
        <p:spPr>
          <a:xfrm>
            <a:off x="5575716" y="2523321"/>
            <a:ext cx="2916111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€ 250.000 legitieme erfmassa</a:t>
            </a:r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3AC5BFD6-A56D-46CC-A337-90E2D9033F07}"/>
              </a:ext>
            </a:extLst>
          </p:cNvPr>
          <p:cNvCxnSpPr>
            <a:cxnSpLocks/>
          </p:cNvCxnSpPr>
          <p:nvPr/>
        </p:nvCxnSpPr>
        <p:spPr>
          <a:xfrm flipH="1">
            <a:off x="6853762" y="3254623"/>
            <a:ext cx="3130670" cy="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A444DD15-E97B-4DF4-89DC-FA10A0ED5D8D}"/>
              </a:ext>
            </a:extLst>
          </p:cNvPr>
          <p:cNvCxnSpPr>
            <a:cxnSpLocks/>
          </p:cNvCxnSpPr>
          <p:nvPr/>
        </p:nvCxnSpPr>
        <p:spPr>
          <a:xfrm flipH="1">
            <a:off x="6847235" y="3254623"/>
            <a:ext cx="158651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hthoek 95">
            <a:extLst>
              <a:ext uri="{FF2B5EF4-FFF2-40B4-BE49-F238E27FC236}">
                <a16:creationId xmlns:a16="http://schemas.microsoft.com/office/drawing/2014/main" id="{08992F89-EC44-49F9-B5BA-9331F2F83226}"/>
              </a:ext>
            </a:extLst>
          </p:cNvPr>
          <p:cNvSpPr/>
          <p:nvPr/>
        </p:nvSpPr>
        <p:spPr>
          <a:xfrm>
            <a:off x="-24386" y="-2569"/>
            <a:ext cx="4799856" cy="6857999"/>
          </a:xfrm>
          <a:prstGeom prst="rect">
            <a:avLst/>
          </a:prstGeom>
          <a:gradFill flip="none" rotWithShape="1">
            <a:gsLst>
              <a:gs pos="0">
                <a:srgbClr val="275791"/>
              </a:gs>
              <a:gs pos="50000">
                <a:srgbClr val="7594B9"/>
              </a:gs>
              <a:gs pos="100000">
                <a:srgbClr val="7594B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2A2E55E-0807-479E-A991-FFDAB7D0DC9C}"/>
              </a:ext>
            </a:extLst>
          </p:cNvPr>
          <p:cNvGrpSpPr/>
          <p:nvPr/>
        </p:nvGrpSpPr>
        <p:grpSpPr>
          <a:xfrm>
            <a:off x="191344" y="164638"/>
            <a:ext cx="11809312" cy="1012351"/>
            <a:chOff x="0" y="7852"/>
            <a:chExt cx="8229600" cy="1127295"/>
          </a:xfrm>
          <a:solidFill>
            <a:srgbClr val="00B0F0"/>
          </a:solidFill>
        </p:grpSpPr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55B41E0F-9B96-410B-B7AA-293D8C35103B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fgeronde rechthoek 4">
              <a:extLst>
                <a:ext uri="{FF2B5EF4-FFF2-40B4-BE49-F238E27FC236}">
                  <a16:creationId xmlns:a16="http://schemas.microsoft.com/office/drawing/2014/main" id="{6DE03802-7CB7-45BB-98F0-83806A89E6CF}"/>
                </a:ext>
              </a:extLst>
            </p:cNvPr>
            <p:cNvSpPr/>
            <p:nvPr/>
          </p:nvSpPr>
          <p:spPr>
            <a:xfrm>
              <a:off x="76606" y="62883"/>
              <a:ext cx="8119540" cy="1017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1" tIns="238761" rIns="238761" bIns="238761" numCol="1" spcCol="1270" anchor="ctr" anchorCtr="0">
              <a:noAutofit/>
            </a:bodyPr>
            <a:lstStyle/>
            <a:p>
              <a:pPr marL="0" marR="0" lvl="0" indent="0" algn="l" defTabSz="27852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ERVEN: NETTO ERFENIS – MET LEGITIEM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05FFB698-C976-4DCB-BB00-C82F46CA0896}"/>
              </a:ext>
            </a:extLst>
          </p:cNvPr>
          <p:cNvSpPr txBox="1"/>
          <p:nvPr/>
        </p:nvSpPr>
        <p:spPr>
          <a:xfrm>
            <a:off x="8976321" y="806131"/>
            <a:ext cx="329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Dia van Berry Hagendijk</a:t>
            </a:r>
          </a:p>
        </p:txBody>
      </p:sp>
      <p:pic>
        <p:nvPicPr>
          <p:cNvPr id="8" name="Picture 2" descr="beco.economielokaal.nl Logo">
            <a:extLst>
              <a:ext uri="{FF2B5EF4-FFF2-40B4-BE49-F238E27FC236}">
                <a16:creationId xmlns:a16="http://schemas.microsoft.com/office/drawing/2014/main" id="{FB4705E8-883A-4F82-83D2-CF4F12DB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75" y="31919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2CDA7444-2F5F-4585-B024-C21C226B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346" y="1783812"/>
            <a:ext cx="363636" cy="804923"/>
          </a:xfrm>
          <a:prstGeom prst="rect">
            <a:avLst/>
          </a:prstGeom>
        </p:spPr>
      </p:pic>
      <p:pic>
        <p:nvPicPr>
          <p:cNvPr id="26" name="Picture 6" descr="Download Glowing Halo Photos HQ PNG Image | FreePNGImg">
            <a:extLst>
              <a:ext uri="{FF2B5EF4-FFF2-40B4-BE49-F238E27FC236}">
                <a16:creationId xmlns:a16="http://schemas.microsoft.com/office/drawing/2014/main" id="{54FFB4F3-504C-42BD-BDB1-07346894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7379996" y="1749117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D50FC801-727C-4288-AC6E-6055E31C260F}"/>
              </a:ext>
            </a:extLst>
          </p:cNvPr>
          <p:cNvSpPr/>
          <p:nvPr/>
        </p:nvSpPr>
        <p:spPr>
          <a:xfrm>
            <a:off x="6827340" y="2795941"/>
            <a:ext cx="1253782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ERFLATER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52C8CCCB-28B1-44AF-A7C2-83B6C40897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9032" y="1793954"/>
            <a:ext cx="431068" cy="805292"/>
          </a:xfrm>
          <a:prstGeom prst="rect">
            <a:avLst/>
          </a:prstGeom>
        </p:spPr>
      </p:pic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280DD694-BCEE-4DD0-BB90-EC02F9673AFE}"/>
              </a:ext>
            </a:extLst>
          </p:cNvPr>
          <p:cNvSpPr/>
          <p:nvPr/>
        </p:nvSpPr>
        <p:spPr>
          <a:xfrm>
            <a:off x="8733830" y="2799448"/>
            <a:ext cx="126489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ECHTGENOOT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9DD2E32-F131-41DE-97B0-9F99F8609434}"/>
              </a:ext>
            </a:extLst>
          </p:cNvPr>
          <p:cNvCxnSpPr>
            <a:cxnSpLocks/>
          </p:cNvCxnSpPr>
          <p:nvPr/>
        </p:nvCxnSpPr>
        <p:spPr>
          <a:xfrm flipH="1">
            <a:off x="7752185" y="2276872"/>
            <a:ext cx="1368151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C8757029-6B70-4243-AD4C-7B7A2D4D913B}"/>
              </a:ext>
            </a:extLst>
          </p:cNvPr>
          <p:cNvCxnSpPr>
            <a:cxnSpLocks/>
          </p:cNvCxnSpPr>
          <p:nvPr/>
        </p:nvCxnSpPr>
        <p:spPr>
          <a:xfrm>
            <a:off x="8440278" y="2276872"/>
            <a:ext cx="0" cy="1008113"/>
          </a:xfrm>
          <a:prstGeom prst="straightConnector1">
            <a:avLst/>
          </a:prstGeom>
          <a:ln w="57150">
            <a:solidFill>
              <a:srgbClr val="F89AD9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F231753C-DDBC-4F79-9CC4-7FB1980E1EF9}"/>
              </a:ext>
            </a:extLst>
          </p:cNvPr>
          <p:cNvSpPr/>
          <p:nvPr/>
        </p:nvSpPr>
        <p:spPr>
          <a:xfrm>
            <a:off x="6289874" y="4797444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1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9A644D2E-AEB7-4063-8E65-5239728B5C2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9165" y="3584179"/>
            <a:ext cx="363636" cy="804923"/>
          </a:xfrm>
          <a:prstGeom prst="rect">
            <a:avLst/>
          </a:prstGeom>
        </p:spPr>
      </p:pic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4A8C587B-4580-485F-97C4-775C8F1C3620}"/>
              </a:ext>
            </a:extLst>
          </p:cNvPr>
          <p:cNvCxnSpPr>
            <a:cxnSpLocks/>
          </p:cNvCxnSpPr>
          <p:nvPr/>
        </p:nvCxnSpPr>
        <p:spPr>
          <a:xfrm>
            <a:off x="9970416" y="3228329"/>
            <a:ext cx="0" cy="357060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23633C0C-F3B2-43EC-BC29-E8C7FD6FAADC}"/>
              </a:ext>
            </a:extLst>
          </p:cNvPr>
          <p:cNvSpPr/>
          <p:nvPr/>
        </p:nvSpPr>
        <p:spPr>
          <a:xfrm>
            <a:off x="7836266" y="4797443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2</a:t>
            </a:r>
          </a:p>
        </p:txBody>
      </p:sp>
      <p:pic>
        <p:nvPicPr>
          <p:cNvPr id="66" name="Afbeelding 65">
            <a:extLst>
              <a:ext uri="{FF2B5EF4-FFF2-40B4-BE49-F238E27FC236}">
                <a16:creationId xmlns:a16="http://schemas.microsoft.com/office/drawing/2014/main" id="{7AECE1B3-8C67-4C40-B201-10BA252DFE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3455" y="3584178"/>
            <a:ext cx="363636" cy="804923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FD8B1333-C086-4E52-9282-73BC10579E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61299" y="3584178"/>
            <a:ext cx="431068" cy="805292"/>
          </a:xfrm>
          <a:prstGeom prst="rect">
            <a:avLst/>
          </a:prstGeom>
        </p:spPr>
      </p:pic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025C711F-D717-4091-91B4-7C664EEF261E}"/>
              </a:ext>
            </a:extLst>
          </p:cNvPr>
          <p:cNvSpPr/>
          <p:nvPr/>
        </p:nvSpPr>
        <p:spPr>
          <a:xfrm>
            <a:off x="9388535" y="4797444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3</a:t>
            </a:r>
          </a:p>
        </p:txBody>
      </p: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88BA7258-52CB-4A6B-9D1D-DB1442B4BD93}"/>
              </a:ext>
            </a:extLst>
          </p:cNvPr>
          <p:cNvCxnSpPr>
            <a:cxnSpLocks/>
          </p:cNvCxnSpPr>
          <p:nvPr/>
        </p:nvCxnSpPr>
        <p:spPr>
          <a:xfrm flipV="1">
            <a:off x="9946325" y="5099007"/>
            <a:ext cx="0" cy="20220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19840D3D-E619-4BE0-A3F5-FFC4FA1C540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6459" y="5696759"/>
            <a:ext cx="295026" cy="598654"/>
          </a:xfrm>
          <a:prstGeom prst="rect">
            <a:avLst/>
          </a:prstGeom>
        </p:spPr>
      </p:pic>
      <p:sp>
        <p:nvSpPr>
          <p:cNvPr id="84" name="Rechthoek: afgeronde hoeken 83">
            <a:extLst>
              <a:ext uri="{FF2B5EF4-FFF2-40B4-BE49-F238E27FC236}">
                <a16:creationId xmlns:a16="http://schemas.microsoft.com/office/drawing/2014/main" id="{8C60785B-3D56-4C13-AA89-9293FA33AD0E}"/>
              </a:ext>
            </a:extLst>
          </p:cNvPr>
          <p:cNvSpPr/>
          <p:nvPr/>
        </p:nvSpPr>
        <p:spPr>
          <a:xfrm>
            <a:off x="8761141" y="6525636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KLEINKIND 1</a:t>
            </a:r>
          </a:p>
        </p:txBody>
      </p:sp>
      <p:sp>
        <p:nvSpPr>
          <p:cNvPr id="85" name="Rechthoek: afgeronde hoeken 84">
            <a:extLst>
              <a:ext uri="{FF2B5EF4-FFF2-40B4-BE49-F238E27FC236}">
                <a16:creationId xmlns:a16="http://schemas.microsoft.com/office/drawing/2014/main" id="{4E38AE00-20D7-4FBA-809A-D67187BBA86E}"/>
              </a:ext>
            </a:extLst>
          </p:cNvPr>
          <p:cNvSpPr/>
          <p:nvPr/>
        </p:nvSpPr>
        <p:spPr>
          <a:xfrm>
            <a:off x="9970899" y="6525636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KLEINKIND 2</a:t>
            </a:r>
          </a:p>
        </p:txBody>
      </p:sp>
      <p:pic>
        <p:nvPicPr>
          <p:cNvPr id="86" name="Afbeelding 85">
            <a:extLst>
              <a:ext uri="{FF2B5EF4-FFF2-40B4-BE49-F238E27FC236}">
                <a16:creationId xmlns:a16="http://schemas.microsoft.com/office/drawing/2014/main" id="{29E56276-E549-4A23-9963-89092E88AA0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6216" y="5707326"/>
            <a:ext cx="295026" cy="598654"/>
          </a:xfrm>
          <a:prstGeom prst="rect">
            <a:avLst/>
          </a:prstGeom>
        </p:spPr>
      </p:pic>
      <p:cxnSp>
        <p:nvCxnSpPr>
          <p:cNvPr id="87" name="Rechte verbindingslijn met pijl 86">
            <a:extLst>
              <a:ext uri="{FF2B5EF4-FFF2-40B4-BE49-F238E27FC236}">
                <a16:creationId xmlns:a16="http://schemas.microsoft.com/office/drawing/2014/main" id="{B447CFD2-289D-4234-BE5D-C56EAF56F9F0}"/>
              </a:ext>
            </a:extLst>
          </p:cNvPr>
          <p:cNvCxnSpPr>
            <a:cxnSpLocks/>
          </p:cNvCxnSpPr>
          <p:nvPr/>
        </p:nvCxnSpPr>
        <p:spPr>
          <a:xfrm flipH="1">
            <a:off x="9343970" y="5308021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B107A633-C45C-44D4-9382-4013E59339AB}"/>
              </a:ext>
            </a:extLst>
          </p:cNvPr>
          <p:cNvCxnSpPr>
            <a:cxnSpLocks/>
          </p:cNvCxnSpPr>
          <p:nvPr/>
        </p:nvCxnSpPr>
        <p:spPr>
          <a:xfrm flipH="1">
            <a:off x="10542270" y="5303106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CB17F868-3EE0-4D38-A637-0570688C98F8}"/>
              </a:ext>
            </a:extLst>
          </p:cNvPr>
          <p:cNvCxnSpPr>
            <a:cxnSpLocks/>
          </p:cNvCxnSpPr>
          <p:nvPr/>
        </p:nvCxnSpPr>
        <p:spPr>
          <a:xfrm flipH="1">
            <a:off x="9318135" y="5331583"/>
            <a:ext cx="1235594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C424268F-7BEE-420D-B28D-3056DE403B07}"/>
              </a:ext>
            </a:extLst>
          </p:cNvPr>
          <p:cNvCxnSpPr>
            <a:cxnSpLocks/>
          </p:cNvCxnSpPr>
          <p:nvPr/>
        </p:nvCxnSpPr>
        <p:spPr>
          <a:xfrm flipH="1">
            <a:off x="6871754" y="3228330"/>
            <a:ext cx="1" cy="35705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8" descr="House Emoji Icon of Flat style - Available in SVG, PNG, EPS, AI &amp; Icon fonts">
            <a:extLst>
              <a:ext uri="{FF2B5EF4-FFF2-40B4-BE49-F238E27FC236}">
                <a16:creationId xmlns:a16="http://schemas.microsoft.com/office/drawing/2014/main" id="{42FC0ED1-69EE-4BEB-B828-62266BC3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12" y="1434074"/>
            <a:ext cx="712863" cy="7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Afbeeldingsresultaat voor euro pile">
            <a:extLst>
              <a:ext uri="{FF2B5EF4-FFF2-40B4-BE49-F238E27FC236}">
                <a16:creationId xmlns:a16="http://schemas.microsoft.com/office/drawing/2014/main" id="{C9FE2650-6530-42B1-B638-E7428AD9A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260899" y="1730749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Afbeeldingsresultaat voor euro pile">
            <a:extLst>
              <a:ext uri="{FF2B5EF4-FFF2-40B4-BE49-F238E27FC236}">
                <a16:creationId xmlns:a16="http://schemas.microsoft.com/office/drawing/2014/main" id="{55FFF785-81F2-458F-9DF8-6AEFC4675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286095" y="1365163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Afbeeldingsresultaat voor euro pile">
            <a:extLst>
              <a:ext uri="{FF2B5EF4-FFF2-40B4-BE49-F238E27FC236}">
                <a16:creationId xmlns:a16="http://schemas.microsoft.com/office/drawing/2014/main" id="{6A1D0FDA-3629-4A20-9ECC-4D4324F28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617011" y="1730749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hthoekige driehoek 125">
            <a:extLst>
              <a:ext uri="{FF2B5EF4-FFF2-40B4-BE49-F238E27FC236}">
                <a16:creationId xmlns:a16="http://schemas.microsoft.com/office/drawing/2014/main" id="{70C3AD5C-0AF7-4E62-A577-682140AA2B7B}"/>
              </a:ext>
            </a:extLst>
          </p:cNvPr>
          <p:cNvSpPr/>
          <p:nvPr/>
        </p:nvSpPr>
        <p:spPr>
          <a:xfrm rot="9868251">
            <a:off x="7827598" y="1391900"/>
            <a:ext cx="1212307" cy="980511"/>
          </a:xfrm>
          <a:prstGeom prst="rtTriangle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8" name="Rechte verbindingslijn 127">
            <a:extLst>
              <a:ext uri="{FF2B5EF4-FFF2-40B4-BE49-F238E27FC236}">
                <a16:creationId xmlns:a16="http://schemas.microsoft.com/office/drawing/2014/main" id="{F3E1C92D-6C4E-4CCD-ACE4-ABBB489F84FC}"/>
              </a:ext>
            </a:extLst>
          </p:cNvPr>
          <p:cNvCxnSpPr>
            <a:cxnSpLocks/>
          </p:cNvCxnSpPr>
          <p:nvPr/>
        </p:nvCxnSpPr>
        <p:spPr>
          <a:xfrm>
            <a:off x="7755631" y="1588354"/>
            <a:ext cx="1419088" cy="6161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hthoek: afgeronde hoeken 128">
            <a:extLst>
              <a:ext uri="{FF2B5EF4-FFF2-40B4-BE49-F238E27FC236}">
                <a16:creationId xmlns:a16="http://schemas.microsoft.com/office/drawing/2014/main" id="{092B546A-AE54-487E-9655-E9F6549A2FD5}"/>
              </a:ext>
            </a:extLst>
          </p:cNvPr>
          <p:cNvSpPr/>
          <p:nvPr/>
        </p:nvSpPr>
        <p:spPr>
          <a:xfrm>
            <a:off x="6423341" y="1329393"/>
            <a:ext cx="4662533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€ 220.000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€ 40.000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180.000 gemeenschappelijk</a:t>
            </a:r>
          </a:p>
        </p:txBody>
      </p:sp>
      <p:sp>
        <p:nvSpPr>
          <p:cNvPr id="132" name="Rechthoek: afgeronde hoeken 131">
            <a:extLst>
              <a:ext uri="{FF2B5EF4-FFF2-40B4-BE49-F238E27FC236}">
                <a16:creationId xmlns:a16="http://schemas.microsoft.com/office/drawing/2014/main" id="{9E237508-E7E3-44D7-A029-B8DFAE91F1A1}"/>
              </a:ext>
            </a:extLst>
          </p:cNvPr>
          <p:cNvSpPr/>
          <p:nvPr/>
        </p:nvSpPr>
        <p:spPr>
          <a:xfrm>
            <a:off x="7764668" y="1810852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133" name="Rechthoek: afgeronde hoeken 132">
            <a:extLst>
              <a:ext uri="{FF2B5EF4-FFF2-40B4-BE49-F238E27FC236}">
                <a16:creationId xmlns:a16="http://schemas.microsoft.com/office/drawing/2014/main" id="{CFE6D788-4EC7-4ADF-BCB0-A72783D9DABC}"/>
              </a:ext>
            </a:extLst>
          </p:cNvPr>
          <p:cNvSpPr/>
          <p:nvPr/>
        </p:nvSpPr>
        <p:spPr>
          <a:xfrm>
            <a:off x="8112625" y="1619846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135" name="Parallellogram 134">
            <a:extLst>
              <a:ext uri="{FF2B5EF4-FFF2-40B4-BE49-F238E27FC236}">
                <a16:creationId xmlns:a16="http://schemas.microsoft.com/office/drawing/2014/main" id="{05C0228D-3D73-4200-9F16-B1BB4CF6EBA0}"/>
              </a:ext>
            </a:extLst>
          </p:cNvPr>
          <p:cNvSpPr/>
          <p:nvPr/>
        </p:nvSpPr>
        <p:spPr>
          <a:xfrm rot="4531179">
            <a:off x="6410967" y="1597496"/>
            <a:ext cx="690316" cy="81288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hthoek: afgeronde hoeken 135">
            <a:extLst>
              <a:ext uri="{FF2B5EF4-FFF2-40B4-BE49-F238E27FC236}">
                <a16:creationId xmlns:a16="http://schemas.microsoft.com/office/drawing/2014/main" id="{4A622004-5A17-49E2-B3E2-929A2DD9CD95}"/>
              </a:ext>
            </a:extLst>
          </p:cNvPr>
          <p:cNvSpPr/>
          <p:nvPr/>
        </p:nvSpPr>
        <p:spPr>
          <a:xfrm>
            <a:off x="6238783" y="1814759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Uitvaart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€10.000</a:t>
            </a:r>
          </a:p>
        </p:txBody>
      </p:sp>
      <p:sp>
        <p:nvSpPr>
          <p:cNvPr id="141" name="Rechthoek: afgeronde hoeken 140">
            <a:extLst>
              <a:ext uri="{FF2B5EF4-FFF2-40B4-BE49-F238E27FC236}">
                <a16:creationId xmlns:a16="http://schemas.microsoft.com/office/drawing/2014/main" id="{D3D03A50-62ED-433E-94DA-983E300009AB}"/>
              </a:ext>
            </a:extLst>
          </p:cNvPr>
          <p:cNvSpPr/>
          <p:nvPr/>
        </p:nvSpPr>
        <p:spPr>
          <a:xfrm>
            <a:off x="4829682" y="4329929"/>
            <a:ext cx="3256250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€ 31.250 legitieme erfportie</a:t>
            </a:r>
          </a:p>
        </p:txBody>
      </p: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EAEE6511-5A84-41B3-8995-508F21ED5716}"/>
              </a:ext>
            </a:extLst>
          </p:cNvPr>
          <p:cNvCxnSpPr>
            <a:cxnSpLocks/>
          </p:cNvCxnSpPr>
          <p:nvPr/>
        </p:nvCxnSpPr>
        <p:spPr>
          <a:xfrm flipH="1">
            <a:off x="8440278" y="3224354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98BCE0A-6794-40A2-8546-524889CE1A8E}"/>
                  </a:ext>
                </a:extLst>
              </p:cNvPr>
              <p:cNvSpPr txBox="1"/>
              <p:nvPr/>
            </p:nvSpPr>
            <p:spPr>
              <a:xfrm>
                <a:off x="6800251" y="3652502"/>
                <a:ext cx="13946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98BCE0A-6794-40A2-8546-524889CE1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251" y="3652502"/>
                <a:ext cx="139461" cy="404726"/>
              </a:xfrm>
              <a:prstGeom prst="rect">
                <a:avLst/>
              </a:prstGeom>
              <a:blipFill>
                <a:blip r:embed="rId13"/>
                <a:stretch>
                  <a:fillRect l="-31818" r="-31818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ol: verticaal 78">
            <a:extLst>
              <a:ext uri="{FF2B5EF4-FFF2-40B4-BE49-F238E27FC236}">
                <a16:creationId xmlns:a16="http://schemas.microsoft.com/office/drawing/2014/main" id="{93C2BA2F-0C0C-4521-9E3F-81ABBF397F91}"/>
              </a:ext>
            </a:extLst>
          </p:cNvPr>
          <p:cNvSpPr/>
          <p:nvPr/>
        </p:nvSpPr>
        <p:spPr>
          <a:xfrm rot="21016730">
            <a:off x="4783634" y="2851921"/>
            <a:ext cx="1069629" cy="780626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7E0FDBD9-9912-4340-AA23-FF444A8D9760}"/>
              </a:ext>
            </a:extLst>
          </p:cNvPr>
          <p:cNvSpPr/>
          <p:nvPr/>
        </p:nvSpPr>
        <p:spPr>
          <a:xfrm rot="21016060">
            <a:off x="4822740" y="3100253"/>
            <a:ext cx="1003770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Testament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1: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€ 10.000</a:t>
            </a:r>
          </a:p>
        </p:txBody>
      </p:sp>
      <p:sp>
        <p:nvSpPr>
          <p:cNvPr id="88" name="Rechthoek: afgeronde hoeken 87">
            <a:extLst>
              <a:ext uri="{FF2B5EF4-FFF2-40B4-BE49-F238E27FC236}">
                <a16:creationId xmlns:a16="http://schemas.microsoft.com/office/drawing/2014/main" id="{6C282735-6B83-4A50-A42F-A61683299B33}"/>
              </a:ext>
            </a:extLst>
          </p:cNvPr>
          <p:cNvSpPr/>
          <p:nvPr/>
        </p:nvSpPr>
        <p:spPr>
          <a:xfrm>
            <a:off x="5231904" y="4381382"/>
            <a:ext cx="148790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024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" name="Picture 6" descr="Download Glowing Halo Photos HQ PNG Image | FreePNGImg">
            <a:extLst>
              <a:ext uri="{FF2B5EF4-FFF2-40B4-BE49-F238E27FC236}">
                <a16:creationId xmlns:a16="http://schemas.microsoft.com/office/drawing/2014/main" id="{D6920450-C6DF-44E1-9FDD-2525DD4F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9861664" y="3550852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hthoek 92">
            <a:extLst>
              <a:ext uri="{FF2B5EF4-FFF2-40B4-BE49-F238E27FC236}">
                <a16:creationId xmlns:a16="http://schemas.microsoft.com/office/drawing/2014/main" id="{8142812D-FA2C-4E76-8767-7463905BE24B}"/>
              </a:ext>
            </a:extLst>
          </p:cNvPr>
          <p:cNvSpPr/>
          <p:nvPr/>
        </p:nvSpPr>
        <p:spPr>
          <a:xfrm>
            <a:off x="191344" y="1196752"/>
            <a:ext cx="47157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1 voelt zich benadeeld. Via testament erft hij € 10.000, maar dat weegt volgens hem niet op tegen de giften die kind   2 en kind 3 in het verleden kregen van de erflater. Kind 1 eist daarom zijn legitieme portie op. Hierdoor vervalt wel het testament voor 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Gevraagd: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1a)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 is kind 1 zijn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legitieme erfdeel(breuk)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7675" algn="l"/>
              </a:tabLst>
              <a:defRPr/>
            </a:pPr>
            <a:r>
              <a:rPr kumimoji="0" lang="nl-NL" sz="13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= </a:t>
            </a:r>
            <a:r>
              <a:rPr kumimoji="0" lang="nl-NL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50% wettelijke erfdeel(breuk)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endParaRPr kumimoji="0" lang="nl-NL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1b)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Bereken de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legitieme erfmassa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7675" algn="l"/>
              </a:tabLst>
              <a:defRPr/>
            </a:pPr>
            <a:r>
              <a:rPr kumimoji="0" lang="nl-NL" sz="13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nl-NL" sz="13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= 	</a:t>
            </a:r>
            <a:r>
              <a:rPr kumimoji="0" lang="nl-NL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Bezittingen – Schulden – Kosten voor uitvaart en 		verdeling erfenis + Waarde giften ooit gedaan aan 		eigen kinderen + Waarde giften in de afgelopen 5 		jaar gedaan aan anderen.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endParaRPr kumimoji="0" lang="nl-NL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1c) 	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Bereken voor kind 1 de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legitieme erfportie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7675" algn="l"/>
              </a:tabLst>
              <a:defRPr/>
            </a:pPr>
            <a:r>
              <a:rPr kumimoji="0" lang="nl-NL" sz="13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= </a:t>
            </a:r>
            <a:r>
              <a:rPr kumimoji="0" lang="nl-NL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Stap 1b verdelen o.b.v. Stap 1a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1d)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Bereken voor kind 1 de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aanspraak op legitieme erfportie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7675" algn="l"/>
              </a:tabLst>
              <a:defRPr/>
            </a:pPr>
            <a:r>
              <a:rPr kumimoji="0" lang="nl-NL" sz="13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= </a:t>
            </a:r>
            <a:r>
              <a:rPr kumimoji="0" lang="nl-NL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Stap 1c - Alle ooit ontvangen schenkingen van erflater</a:t>
            </a: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	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Bereken voor kind 1 de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bruto erfenis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7675" algn="l"/>
              </a:tabLst>
              <a:defRPr/>
            </a:pPr>
            <a:r>
              <a:rPr kumimoji="0" lang="nl-NL" sz="13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nl-NL" sz="13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= </a:t>
            </a:r>
            <a:r>
              <a:rPr kumimoji="0" lang="nl-NL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kumimoji="0" lang="nl-NL" sz="1350" b="0" i="1" u="none" strike="sng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Deel via testament +</a:t>
            </a:r>
            <a:r>
              <a:rPr kumimoji="0" lang="nl-NL" sz="135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Stap 1c</a:t>
            </a: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4E4F5874-6F38-4CF3-9B97-148B0280F2BA}"/>
              </a:ext>
            </a:extLst>
          </p:cNvPr>
          <p:cNvSpPr/>
          <p:nvPr/>
        </p:nvSpPr>
        <p:spPr>
          <a:xfrm rot="5400000">
            <a:off x="5393553" y="1393969"/>
            <a:ext cx="383655" cy="1239332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hthoek: afgeronde hoeken 76">
            <a:extLst>
              <a:ext uri="{FF2B5EF4-FFF2-40B4-BE49-F238E27FC236}">
                <a16:creationId xmlns:a16="http://schemas.microsoft.com/office/drawing/2014/main" id="{72A68446-520C-41E2-87D4-8960ECE62B3C}"/>
              </a:ext>
            </a:extLst>
          </p:cNvPr>
          <p:cNvSpPr/>
          <p:nvPr/>
        </p:nvSpPr>
        <p:spPr>
          <a:xfrm>
            <a:off x="4871691" y="1772134"/>
            <a:ext cx="1440333" cy="475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Giften kind 2+3: €330.000</a:t>
            </a:r>
          </a:p>
        </p:txBody>
      </p:sp>
      <p:sp>
        <p:nvSpPr>
          <p:cNvPr id="94" name="Rechthoek 93">
            <a:extLst>
              <a:ext uri="{FF2B5EF4-FFF2-40B4-BE49-F238E27FC236}">
                <a16:creationId xmlns:a16="http://schemas.microsoft.com/office/drawing/2014/main" id="{38CD55C2-48D8-4C5A-A919-DD6907D3D57D}"/>
              </a:ext>
            </a:extLst>
          </p:cNvPr>
          <p:cNvSpPr/>
          <p:nvPr/>
        </p:nvSpPr>
        <p:spPr>
          <a:xfrm rot="5400000">
            <a:off x="5381179" y="1841927"/>
            <a:ext cx="417027" cy="1239332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hthoek: afgeronde hoeken 94">
            <a:extLst>
              <a:ext uri="{FF2B5EF4-FFF2-40B4-BE49-F238E27FC236}">
                <a16:creationId xmlns:a16="http://schemas.microsoft.com/office/drawing/2014/main" id="{80CB3BBB-4720-4790-876F-2169D882AED7}"/>
              </a:ext>
            </a:extLst>
          </p:cNvPr>
          <p:cNvSpPr/>
          <p:nvPr/>
        </p:nvSpPr>
        <p:spPr>
          <a:xfrm>
            <a:off x="4891518" y="2243725"/>
            <a:ext cx="1372744" cy="4370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Overige giften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5 jr. €8.000</a:t>
            </a:r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F667CB66-B11A-472A-8A1B-11B14AD98E5D}"/>
              </a:ext>
            </a:extLst>
          </p:cNvPr>
          <p:cNvSpPr/>
          <p:nvPr/>
        </p:nvSpPr>
        <p:spPr>
          <a:xfrm rot="5400000">
            <a:off x="5393553" y="960641"/>
            <a:ext cx="383655" cy="1239332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hthoek: afgeronde hoeken 105">
            <a:extLst>
              <a:ext uri="{FF2B5EF4-FFF2-40B4-BE49-F238E27FC236}">
                <a16:creationId xmlns:a16="http://schemas.microsoft.com/office/drawing/2014/main" id="{1CE24D64-A87A-43EB-A7E9-23E0AE3E8EAD}"/>
              </a:ext>
            </a:extLst>
          </p:cNvPr>
          <p:cNvSpPr/>
          <p:nvPr/>
        </p:nvSpPr>
        <p:spPr>
          <a:xfrm>
            <a:off x="4850241" y="1340768"/>
            <a:ext cx="1440333" cy="475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Giften kind 1: €2.000</a:t>
            </a:r>
          </a:p>
        </p:txBody>
      </p:sp>
      <p:sp>
        <p:nvSpPr>
          <p:cNvPr id="6" name="Tekstballon: rechthoek 5">
            <a:extLst>
              <a:ext uri="{FF2B5EF4-FFF2-40B4-BE49-F238E27FC236}">
                <a16:creationId xmlns:a16="http://schemas.microsoft.com/office/drawing/2014/main" id="{2193CDD3-74FF-4B15-B9E6-3AF29B0C7620}"/>
              </a:ext>
            </a:extLst>
          </p:cNvPr>
          <p:cNvSpPr/>
          <p:nvPr/>
        </p:nvSpPr>
        <p:spPr>
          <a:xfrm>
            <a:off x="7266231" y="3380456"/>
            <a:ext cx="808521" cy="745131"/>
          </a:xfrm>
          <a:prstGeom prst="wedgeRectCallout">
            <a:avLst>
              <a:gd name="adj1" fmla="val -86365"/>
              <a:gd name="adj2" fmla="val -892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kstvak 108">
            <a:extLst>
              <a:ext uri="{FF2B5EF4-FFF2-40B4-BE49-F238E27FC236}">
                <a16:creationId xmlns:a16="http://schemas.microsoft.com/office/drawing/2014/main" id="{312750C9-FA57-456C-90CB-2ADA013D8D67}"/>
              </a:ext>
            </a:extLst>
          </p:cNvPr>
          <p:cNvSpPr txBox="1"/>
          <p:nvPr/>
        </p:nvSpPr>
        <p:spPr>
          <a:xfrm>
            <a:off x="7202159" y="3391857"/>
            <a:ext cx="9818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 eis mijn legitieme portie op!</a:t>
            </a:r>
          </a:p>
        </p:txBody>
      </p:sp>
      <p:sp>
        <p:nvSpPr>
          <p:cNvPr id="110" name="Rechthoek: afgeronde hoeken 109">
            <a:extLst>
              <a:ext uri="{FF2B5EF4-FFF2-40B4-BE49-F238E27FC236}">
                <a16:creationId xmlns:a16="http://schemas.microsoft.com/office/drawing/2014/main" id="{4C22E54E-4A9C-4C38-921A-DDCF97F5623B}"/>
              </a:ext>
            </a:extLst>
          </p:cNvPr>
          <p:cNvSpPr/>
          <p:nvPr/>
        </p:nvSpPr>
        <p:spPr>
          <a:xfrm>
            <a:off x="5225637" y="4508205"/>
            <a:ext cx="3256250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€ 30.250 aanspraak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12" name="Tekstvak 111">
            <a:extLst>
              <a:ext uri="{FF2B5EF4-FFF2-40B4-BE49-F238E27FC236}">
                <a16:creationId xmlns:a16="http://schemas.microsoft.com/office/drawing/2014/main" id="{DF6059D5-EBB4-4A88-94A4-800A0D966E6B}"/>
              </a:ext>
            </a:extLst>
          </p:cNvPr>
          <p:cNvSpPr txBox="1"/>
          <p:nvPr/>
        </p:nvSpPr>
        <p:spPr>
          <a:xfrm>
            <a:off x="7406216" y="4357589"/>
            <a:ext cx="10617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€ 1.000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Niet toegestaan-symbool 16">
            <a:extLst>
              <a:ext uri="{FF2B5EF4-FFF2-40B4-BE49-F238E27FC236}">
                <a16:creationId xmlns:a16="http://schemas.microsoft.com/office/drawing/2014/main" id="{C19FE241-4CDA-4961-92ED-3399A3856695}"/>
              </a:ext>
            </a:extLst>
          </p:cNvPr>
          <p:cNvSpPr/>
          <p:nvPr/>
        </p:nvSpPr>
        <p:spPr>
          <a:xfrm rot="20436302">
            <a:off x="5043649" y="3017137"/>
            <a:ext cx="580536" cy="539105"/>
          </a:xfrm>
          <a:prstGeom prst="noSmoking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A453667F-BF70-48C2-8998-4FFA52C5931A}"/>
                  </a:ext>
                </a:extLst>
              </p:cNvPr>
              <p:cNvSpPr txBox="1"/>
              <p:nvPr/>
            </p:nvSpPr>
            <p:spPr>
              <a:xfrm>
                <a:off x="5594058" y="3657826"/>
                <a:ext cx="105593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50% </m:t>
                      </m:r>
                      <m:r>
                        <a:rPr kumimoji="0" lang="nl-NL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𝑣𝑎𝑛</m:t>
                      </m:r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nl-NL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A453667F-BF70-48C2-8998-4FFA52C5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058" y="3657826"/>
                <a:ext cx="1055930" cy="403316"/>
              </a:xfrm>
              <a:prstGeom prst="rect">
                <a:avLst/>
              </a:prstGeom>
              <a:blipFill>
                <a:blip r:embed="rId14"/>
                <a:stretch>
                  <a:fillRect l="-4046" r="-1156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Ovaal 120">
            <a:extLst>
              <a:ext uri="{FF2B5EF4-FFF2-40B4-BE49-F238E27FC236}">
                <a16:creationId xmlns:a16="http://schemas.microsoft.com/office/drawing/2014/main" id="{7FAAFDB6-B64F-4A42-A736-D4677F26B1EA}"/>
              </a:ext>
            </a:extLst>
          </p:cNvPr>
          <p:cNvSpPr/>
          <p:nvPr/>
        </p:nvSpPr>
        <p:spPr>
          <a:xfrm>
            <a:off x="1322985" y="5805264"/>
            <a:ext cx="929934" cy="92333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7" name="Picture 6" descr="Document, green, portrait, text, file, paper, sheet icon - Download on  Iconfinder">
            <a:extLst>
              <a:ext uri="{FF2B5EF4-FFF2-40B4-BE49-F238E27FC236}">
                <a16:creationId xmlns:a16="http://schemas.microsoft.com/office/drawing/2014/main" id="{29D9D3EA-647F-41D9-AB01-EE6DE617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85" y="5944913"/>
            <a:ext cx="666934" cy="6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Ovaal 129">
            <a:extLst>
              <a:ext uri="{FF2B5EF4-FFF2-40B4-BE49-F238E27FC236}">
                <a16:creationId xmlns:a16="http://schemas.microsoft.com/office/drawing/2014/main" id="{509FB2CC-79AB-4634-B6A1-A0A44A487AC0}"/>
              </a:ext>
            </a:extLst>
          </p:cNvPr>
          <p:cNvSpPr/>
          <p:nvPr/>
        </p:nvSpPr>
        <p:spPr>
          <a:xfrm>
            <a:off x="2537717" y="5805264"/>
            <a:ext cx="929934" cy="92333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1" name="Afbeelding 130">
            <a:extLst>
              <a:ext uri="{FF2B5EF4-FFF2-40B4-BE49-F238E27FC236}">
                <a16:creationId xmlns:a16="http://schemas.microsoft.com/office/drawing/2014/main" id="{13807013-0821-4979-BA6D-B723C05A17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98452" y="5912609"/>
            <a:ext cx="1081099" cy="766968"/>
          </a:xfrm>
          <a:prstGeom prst="rect">
            <a:avLst/>
          </a:prstGeom>
        </p:spPr>
      </p:pic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6A005E55-A5E6-4277-BD95-B4D48AA523A4}"/>
              </a:ext>
            </a:extLst>
          </p:cNvPr>
          <p:cNvSpPr/>
          <p:nvPr/>
        </p:nvSpPr>
        <p:spPr>
          <a:xfrm>
            <a:off x="-289561" y="5789875"/>
            <a:ext cx="4945402" cy="100213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Tekstvak 137">
            <a:extLst>
              <a:ext uri="{FF2B5EF4-FFF2-40B4-BE49-F238E27FC236}">
                <a16:creationId xmlns:a16="http://schemas.microsoft.com/office/drawing/2014/main" id="{76F53390-FDCB-48AF-875B-11D9814A10DE}"/>
              </a:ext>
            </a:extLst>
          </p:cNvPr>
          <p:cNvSpPr txBox="1"/>
          <p:nvPr/>
        </p:nvSpPr>
        <p:spPr>
          <a:xfrm>
            <a:off x="35221" y="5813890"/>
            <a:ext cx="47064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C) LEGITIEME (ERF)PORTIE: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Wettelijk minimum waar kinderen van de erflater zich op kunnen beroepen als ze zich benadeeld voelen door erflater. Zelfs wanneer een kind via testament is onterfd dan geldt dit.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42589726-62BB-4772-9C44-EA52E906315C}"/>
              </a:ext>
            </a:extLst>
          </p:cNvPr>
          <p:cNvSpPr/>
          <p:nvPr/>
        </p:nvSpPr>
        <p:spPr>
          <a:xfrm>
            <a:off x="3307270" y="1100499"/>
            <a:ext cx="4662533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Gezamenlijke rekening:</a:t>
            </a:r>
          </a:p>
        </p:txBody>
      </p:sp>
      <p:sp>
        <p:nvSpPr>
          <p:cNvPr id="90" name="Rechthoekige driehoek 89">
            <a:extLst>
              <a:ext uri="{FF2B5EF4-FFF2-40B4-BE49-F238E27FC236}">
                <a16:creationId xmlns:a16="http://schemas.microsoft.com/office/drawing/2014/main" id="{324A477B-6EC5-4401-9CB8-81243F6A6DF1}"/>
              </a:ext>
            </a:extLst>
          </p:cNvPr>
          <p:cNvSpPr/>
          <p:nvPr/>
        </p:nvSpPr>
        <p:spPr>
          <a:xfrm rot="10800000">
            <a:off x="4978364" y="1394116"/>
            <a:ext cx="1220540" cy="1273138"/>
          </a:xfrm>
          <a:prstGeom prst="rtTriangle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84541D25-98C7-41C1-AD0C-792B35E10037}"/>
              </a:ext>
            </a:extLst>
          </p:cNvPr>
          <p:cNvCxnSpPr>
            <a:cxnSpLocks/>
          </p:cNvCxnSpPr>
          <p:nvPr/>
        </p:nvCxnSpPr>
        <p:spPr>
          <a:xfrm>
            <a:off x="4967526" y="1400437"/>
            <a:ext cx="1237521" cy="1273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hoek: afgeronde hoeken 96">
            <a:extLst>
              <a:ext uri="{FF2B5EF4-FFF2-40B4-BE49-F238E27FC236}">
                <a16:creationId xmlns:a16="http://schemas.microsoft.com/office/drawing/2014/main" id="{C88363E2-98B2-45B1-B4FE-38B5ACD66C32}"/>
              </a:ext>
            </a:extLst>
          </p:cNvPr>
          <p:cNvSpPr/>
          <p:nvPr/>
        </p:nvSpPr>
        <p:spPr>
          <a:xfrm>
            <a:off x="8265025" y="1772246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98" name="Rechthoek: afgeronde hoeken 97">
            <a:extLst>
              <a:ext uri="{FF2B5EF4-FFF2-40B4-BE49-F238E27FC236}">
                <a16:creationId xmlns:a16="http://schemas.microsoft.com/office/drawing/2014/main" id="{D213C469-235A-4AF6-A39A-26E85E581212}"/>
              </a:ext>
            </a:extLst>
          </p:cNvPr>
          <p:cNvSpPr/>
          <p:nvPr/>
        </p:nvSpPr>
        <p:spPr>
          <a:xfrm>
            <a:off x="4445795" y="2599246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99" name="Rechthoek: afgeronde hoeken 98">
            <a:extLst>
              <a:ext uri="{FF2B5EF4-FFF2-40B4-BE49-F238E27FC236}">
                <a16:creationId xmlns:a16="http://schemas.microsoft.com/office/drawing/2014/main" id="{67E551FA-AD1F-458D-9068-BC6845C53643}"/>
              </a:ext>
            </a:extLst>
          </p:cNvPr>
          <p:cNvSpPr/>
          <p:nvPr/>
        </p:nvSpPr>
        <p:spPr>
          <a:xfrm>
            <a:off x="5874847" y="1274312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7533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allAtOnce"/>
      <p:bldP spid="104" grpId="0" build="allAtOnce"/>
      <p:bldP spid="126" grpId="0" animBg="1"/>
      <p:bldP spid="132" grpId="0"/>
      <p:bldP spid="133" grpId="0"/>
      <p:bldP spid="135" grpId="0" animBg="1"/>
      <p:bldP spid="136" grpId="0"/>
      <p:bldP spid="141" grpId="0"/>
      <p:bldP spid="71" grpId="0"/>
      <p:bldP spid="79" grpId="0" animBg="1"/>
      <p:bldP spid="88" grpId="0"/>
      <p:bldP spid="76" grpId="0" animBg="1"/>
      <p:bldP spid="77" grpId="0"/>
      <p:bldP spid="94" grpId="0" animBg="1"/>
      <p:bldP spid="95" grpId="0"/>
      <p:bldP spid="102" grpId="0" animBg="1"/>
      <p:bldP spid="106" grpId="0"/>
      <p:bldP spid="6" grpId="0" animBg="1"/>
      <p:bldP spid="109" grpId="0"/>
      <p:bldP spid="110" grpId="0"/>
      <p:bldP spid="112" grpId="0"/>
      <p:bldP spid="17" grpId="0" animBg="1"/>
      <p:bldP spid="17" grpId="1" animBg="1"/>
      <p:bldP spid="12" grpId="0"/>
      <p:bldP spid="121" grpId="0" animBg="1"/>
      <p:bldP spid="19" grpId="0" animBg="1"/>
      <p:bldP spid="19" grpId="1" animBg="1"/>
      <p:bldP spid="138" grpId="0"/>
      <p:bldP spid="138" grpId="1"/>
      <p:bldP spid="73" grpId="0"/>
      <p:bldP spid="90" grpId="0" animBg="1"/>
      <p:bldP spid="97" grpId="0"/>
      <p:bldP spid="98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C4B2EFDE-57C3-462C-8C45-6DA41F3FEFFA}"/>
              </a:ext>
            </a:extLst>
          </p:cNvPr>
          <p:cNvCxnSpPr>
            <a:cxnSpLocks/>
          </p:cNvCxnSpPr>
          <p:nvPr/>
        </p:nvCxnSpPr>
        <p:spPr>
          <a:xfrm>
            <a:off x="1725103" y="3600350"/>
            <a:ext cx="216024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ep 7">
            <a:extLst>
              <a:ext uri="{FF2B5EF4-FFF2-40B4-BE49-F238E27FC236}">
                <a16:creationId xmlns:a16="http://schemas.microsoft.com/office/drawing/2014/main" id="{CFBBFEA0-0CDF-4029-B8ED-72FF5EC02E8A}"/>
              </a:ext>
            </a:extLst>
          </p:cNvPr>
          <p:cNvGrpSpPr/>
          <p:nvPr/>
        </p:nvGrpSpPr>
        <p:grpSpPr>
          <a:xfrm>
            <a:off x="191344" y="184401"/>
            <a:ext cx="11809312" cy="1012351"/>
            <a:chOff x="0" y="7852"/>
            <a:chExt cx="8229600" cy="1127295"/>
          </a:xfrm>
          <a:solidFill>
            <a:srgbClr val="00B0F0"/>
          </a:solidFill>
        </p:grpSpPr>
        <p:sp>
          <p:nvSpPr>
            <p:cNvPr id="10" name="Afgeronde rechthoek 8">
              <a:extLst>
                <a:ext uri="{FF2B5EF4-FFF2-40B4-BE49-F238E27FC236}">
                  <a16:creationId xmlns:a16="http://schemas.microsoft.com/office/drawing/2014/main" id="{63908F51-D8C6-49B9-8124-CDB50053F0EA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fgeronde rechthoek 4">
              <a:extLst>
                <a:ext uri="{FF2B5EF4-FFF2-40B4-BE49-F238E27FC236}">
                  <a16:creationId xmlns:a16="http://schemas.microsoft.com/office/drawing/2014/main" id="{15F4B177-BB3F-4AD8-9D1A-E0C22EA1D820}"/>
                </a:ext>
              </a:extLst>
            </p:cNvPr>
            <p:cNvSpPr/>
            <p:nvPr/>
          </p:nvSpPr>
          <p:spPr>
            <a:xfrm>
              <a:off x="76606" y="62883"/>
              <a:ext cx="8119540" cy="1017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1" tIns="238761" rIns="238761" bIns="238761" numCol="1" spcCol="1270" anchor="ctr" anchorCtr="0">
              <a:noAutofit/>
            </a:bodyPr>
            <a:lstStyle/>
            <a:p>
              <a:pPr marL="0" marR="0" lvl="0" indent="0" algn="l" defTabSz="27852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9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SAMENGEVAT: ERVEN</a:t>
              </a:r>
            </a:p>
          </p:txBody>
        </p:sp>
      </p:grp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85DD3891-0D6D-4EA4-904B-FB958AA8E669}"/>
              </a:ext>
            </a:extLst>
          </p:cNvPr>
          <p:cNvSpPr/>
          <p:nvPr/>
        </p:nvSpPr>
        <p:spPr>
          <a:xfrm>
            <a:off x="1941127" y="2122483"/>
            <a:ext cx="3816424" cy="2687058"/>
          </a:xfrm>
          <a:prstGeom prst="roundRect">
            <a:avLst/>
          </a:prstGeom>
          <a:solidFill>
            <a:srgbClr val="F024AC"/>
          </a:solidFill>
          <a:ln>
            <a:solidFill>
              <a:srgbClr val="F02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OPTIE B: WETTELIJKE (ERF)PORTIE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1a: Wettelijke erfdeel(breuk)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   	1 / aantal erfgenamen in groep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1b: Wettelijke (erf)massa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   	Bezittingen</a:t>
            </a:r>
            <a:r>
              <a:rPr kumimoji="0" lang="nl-NL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Schulden</a:t>
            </a:r>
            <a:r>
              <a:rPr kumimoji="0" lang="nl-NL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Deel via 	testament – Kosten voor uitvaart en 	verdeling erfenis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1c: Wettelijke (erf)portie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   	Stap 1a * Stap 1b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888EE2DD-C6EB-4E88-8A50-1217F0F698A0}"/>
              </a:ext>
            </a:extLst>
          </p:cNvPr>
          <p:cNvSpPr/>
          <p:nvPr/>
        </p:nvSpPr>
        <p:spPr>
          <a:xfrm>
            <a:off x="212935" y="1682523"/>
            <a:ext cx="1509845" cy="311555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OPTIE A: TESTAMENT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Het deel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bezittingen</a:t>
            </a:r>
            <a:r>
              <a:rPr kumimoji="0" lang="nl-NL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schulden</a:t>
            </a:r>
            <a:r>
              <a:rPr kumimoji="0" lang="nl-NL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 via een testament gaat.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170B8F35-9247-44E2-A1A7-A2F835497338}"/>
              </a:ext>
            </a:extLst>
          </p:cNvPr>
          <p:cNvSpPr/>
          <p:nvPr/>
        </p:nvSpPr>
        <p:spPr>
          <a:xfrm>
            <a:off x="215341" y="4975552"/>
            <a:ext cx="5510113" cy="290476"/>
          </a:xfrm>
          <a:prstGeom prst="roundRect">
            <a:avLst/>
          </a:prstGeom>
          <a:solidFill>
            <a:srgbClr val="03006B"/>
          </a:solidFill>
          <a:ln>
            <a:solidFill>
              <a:srgbClr val="03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Stap 2: Bruto erfenis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Optie A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Optie B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sp>
        <p:nvSpPr>
          <p:cNvPr id="47" name="Rechthoek: afgeronde hoeken 46">
            <a:extLst>
              <a:ext uri="{FF2B5EF4-FFF2-40B4-BE49-F238E27FC236}">
                <a16:creationId xmlns:a16="http://schemas.microsoft.com/office/drawing/2014/main" id="{C6144C4E-059F-4B04-A471-F7635EC0BD19}"/>
              </a:ext>
            </a:extLst>
          </p:cNvPr>
          <p:cNvSpPr/>
          <p:nvPr/>
        </p:nvSpPr>
        <p:spPr>
          <a:xfrm>
            <a:off x="215341" y="5429454"/>
            <a:ext cx="11830222" cy="291696"/>
          </a:xfrm>
          <a:prstGeom prst="roundRect">
            <a:avLst/>
          </a:prstGeom>
          <a:solidFill>
            <a:srgbClr val="03006B"/>
          </a:solidFill>
          <a:ln>
            <a:solidFill>
              <a:srgbClr val="03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Stap 3: Belastbaar erfdeel 		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Stap 2 – Vrijgesteld deel   + of –   Vruchtgebruik</a:t>
            </a:r>
          </a:p>
        </p:txBody>
      </p:sp>
      <p:sp>
        <p:nvSpPr>
          <p:cNvPr id="49" name="Rechthoek: afgeronde hoeken 48">
            <a:extLst>
              <a:ext uri="{FF2B5EF4-FFF2-40B4-BE49-F238E27FC236}">
                <a16:creationId xmlns:a16="http://schemas.microsoft.com/office/drawing/2014/main" id="{B2B0DBC3-E38A-4794-8F55-65E76A95673A}"/>
              </a:ext>
            </a:extLst>
          </p:cNvPr>
          <p:cNvSpPr/>
          <p:nvPr/>
        </p:nvSpPr>
        <p:spPr>
          <a:xfrm>
            <a:off x="215341" y="5903266"/>
            <a:ext cx="11830222" cy="291696"/>
          </a:xfrm>
          <a:prstGeom prst="roundRect">
            <a:avLst/>
          </a:prstGeom>
          <a:solidFill>
            <a:srgbClr val="03006B"/>
          </a:solidFill>
          <a:ln>
            <a:solidFill>
              <a:srgbClr val="03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Stap 4: Te betalen erfbelasting 	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Belastbaar erfdeel (stap 3) door de schijven halen</a:t>
            </a:r>
          </a:p>
        </p:txBody>
      </p:sp>
      <p:sp>
        <p:nvSpPr>
          <p:cNvPr id="50" name="Rechthoek: afgeronde hoeken 49">
            <a:extLst>
              <a:ext uri="{FF2B5EF4-FFF2-40B4-BE49-F238E27FC236}">
                <a16:creationId xmlns:a16="http://schemas.microsoft.com/office/drawing/2014/main" id="{D8756F1F-1992-40C0-AACD-987E02EBB1F3}"/>
              </a:ext>
            </a:extLst>
          </p:cNvPr>
          <p:cNvSpPr/>
          <p:nvPr/>
        </p:nvSpPr>
        <p:spPr>
          <a:xfrm>
            <a:off x="221657" y="6352576"/>
            <a:ext cx="11830222" cy="291696"/>
          </a:xfrm>
          <a:prstGeom prst="roundRect">
            <a:avLst/>
          </a:prstGeom>
          <a:solidFill>
            <a:srgbClr val="03006B"/>
          </a:solidFill>
          <a:ln>
            <a:solidFill>
              <a:srgbClr val="03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Stap 5: Netto erfenis 		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Stap 2 – Stap 4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3" name="Pijl: omlaag 52">
            <a:extLst>
              <a:ext uri="{FF2B5EF4-FFF2-40B4-BE49-F238E27FC236}">
                <a16:creationId xmlns:a16="http://schemas.microsoft.com/office/drawing/2014/main" id="{70DB1799-DBA8-4717-BF21-264B478C0AA3}"/>
              </a:ext>
            </a:extLst>
          </p:cNvPr>
          <p:cNvSpPr/>
          <p:nvPr/>
        </p:nvSpPr>
        <p:spPr>
          <a:xfrm>
            <a:off x="757060" y="4830513"/>
            <a:ext cx="421593" cy="117151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Pijl: omlaag 53">
            <a:extLst>
              <a:ext uri="{FF2B5EF4-FFF2-40B4-BE49-F238E27FC236}">
                <a16:creationId xmlns:a16="http://schemas.microsoft.com/office/drawing/2014/main" id="{8AB9919C-0D83-4D20-9FCA-E8129ADD928A}"/>
              </a:ext>
            </a:extLst>
          </p:cNvPr>
          <p:cNvSpPr/>
          <p:nvPr/>
        </p:nvSpPr>
        <p:spPr>
          <a:xfrm>
            <a:off x="2759602" y="5283128"/>
            <a:ext cx="421593" cy="117151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Pijl: omlaag 54">
            <a:extLst>
              <a:ext uri="{FF2B5EF4-FFF2-40B4-BE49-F238E27FC236}">
                <a16:creationId xmlns:a16="http://schemas.microsoft.com/office/drawing/2014/main" id="{BD75B9E6-137C-4B6C-95E7-23803DBEE098}"/>
              </a:ext>
            </a:extLst>
          </p:cNvPr>
          <p:cNvSpPr/>
          <p:nvPr/>
        </p:nvSpPr>
        <p:spPr>
          <a:xfrm>
            <a:off x="5880005" y="5735033"/>
            <a:ext cx="421593" cy="117151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Pijl: omlaag 55">
            <a:extLst>
              <a:ext uri="{FF2B5EF4-FFF2-40B4-BE49-F238E27FC236}">
                <a16:creationId xmlns:a16="http://schemas.microsoft.com/office/drawing/2014/main" id="{29870EF5-95FD-4A3F-B168-7A9C90A5DB18}"/>
              </a:ext>
            </a:extLst>
          </p:cNvPr>
          <p:cNvSpPr/>
          <p:nvPr/>
        </p:nvSpPr>
        <p:spPr>
          <a:xfrm>
            <a:off x="5880004" y="6212224"/>
            <a:ext cx="421593" cy="117151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Pijl: omlaag 56">
            <a:extLst>
              <a:ext uri="{FF2B5EF4-FFF2-40B4-BE49-F238E27FC236}">
                <a16:creationId xmlns:a16="http://schemas.microsoft.com/office/drawing/2014/main" id="{CAA02591-9F8F-4D52-9A0C-97FB763F9D90}"/>
              </a:ext>
            </a:extLst>
          </p:cNvPr>
          <p:cNvSpPr/>
          <p:nvPr/>
        </p:nvSpPr>
        <p:spPr>
          <a:xfrm>
            <a:off x="3597310" y="4830513"/>
            <a:ext cx="421593" cy="117151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49E8E1F7-ACDD-4847-93C0-2BFAED6801BB}"/>
              </a:ext>
            </a:extLst>
          </p:cNvPr>
          <p:cNvSpPr/>
          <p:nvPr/>
        </p:nvSpPr>
        <p:spPr>
          <a:xfrm>
            <a:off x="218133" y="1247144"/>
            <a:ext cx="5495513" cy="277764"/>
          </a:xfrm>
          <a:prstGeom prst="roundRect">
            <a:avLst/>
          </a:prstGeom>
          <a:solidFill>
            <a:srgbClr val="03006B"/>
          </a:solidFill>
          <a:ln>
            <a:solidFill>
              <a:srgbClr val="03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Stap 1: </a:t>
            </a: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GEEN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aanspraak maken op legitieme (erf)portie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373EC754-84B3-4462-9394-78C853658701}"/>
              </a:ext>
            </a:extLst>
          </p:cNvPr>
          <p:cNvSpPr/>
          <p:nvPr/>
        </p:nvSpPr>
        <p:spPr>
          <a:xfrm>
            <a:off x="1970322" y="1682633"/>
            <a:ext cx="10102030" cy="277764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WETTELIJK (VERSTERF)ERFFRECHT</a:t>
            </a:r>
          </a:p>
        </p:txBody>
      </p:sp>
      <p:sp>
        <p:nvSpPr>
          <p:cNvPr id="30" name="Pijl: omlaag 29">
            <a:extLst>
              <a:ext uri="{FF2B5EF4-FFF2-40B4-BE49-F238E27FC236}">
                <a16:creationId xmlns:a16="http://schemas.microsoft.com/office/drawing/2014/main" id="{2EA9B21C-3047-4517-BD7F-2BE9E2494B14}"/>
              </a:ext>
            </a:extLst>
          </p:cNvPr>
          <p:cNvSpPr/>
          <p:nvPr/>
        </p:nvSpPr>
        <p:spPr>
          <a:xfrm>
            <a:off x="3561801" y="1977835"/>
            <a:ext cx="421593" cy="117151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Pijl: omlaag 50">
            <a:extLst>
              <a:ext uri="{FF2B5EF4-FFF2-40B4-BE49-F238E27FC236}">
                <a16:creationId xmlns:a16="http://schemas.microsoft.com/office/drawing/2014/main" id="{C505D98F-E49B-42D2-9ACC-AF210E10AD1F}"/>
              </a:ext>
            </a:extLst>
          </p:cNvPr>
          <p:cNvSpPr/>
          <p:nvPr/>
        </p:nvSpPr>
        <p:spPr>
          <a:xfrm>
            <a:off x="3566999" y="1545509"/>
            <a:ext cx="421593" cy="117151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33C237AE-C02E-4C0F-AE9D-5946DFB7FE22}"/>
              </a:ext>
            </a:extLst>
          </p:cNvPr>
          <p:cNvSpPr txBox="1"/>
          <p:nvPr/>
        </p:nvSpPr>
        <p:spPr>
          <a:xfrm>
            <a:off x="61507" y="6597793"/>
            <a:ext cx="12058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kumimoji="0" lang="nl-NL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	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Indien sprake van gemeenschap van goederen dan wordt verondersteld dat 50% van de gemeenschappelijke bezittingen en schulden van de erflater was.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68CF8883-A76E-48A7-86A2-6A1C429E437D}"/>
              </a:ext>
            </a:extLst>
          </p:cNvPr>
          <p:cNvSpPr txBox="1"/>
          <p:nvPr/>
        </p:nvSpPr>
        <p:spPr>
          <a:xfrm>
            <a:off x="8976321" y="806131"/>
            <a:ext cx="329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Dia van Berry Hagendijk</a:t>
            </a:r>
          </a:p>
        </p:txBody>
      </p:sp>
      <p:pic>
        <p:nvPicPr>
          <p:cNvPr id="36" name="Picture 6" descr="Document, green, portrait, text, file, paper, sheet icon - Download on  Iconfinder">
            <a:extLst>
              <a:ext uri="{FF2B5EF4-FFF2-40B4-BE49-F238E27FC236}">
                <a16:creationId xmlns:a16="http://schemas.microsoft.com/office/drawing/2014/main" id="{08B9A4B4-2BC8-4447-8E6D-784BA186C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0" y="4292205"/>
            <a:ext cx="475841" cy="4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5711F77A-4889-4441-AC28-C78DEE148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29" y="4147496"/>
            <a:ext cx="865075" cy="613713"/>
          </a:xfrm>
          <a:prstGeom prst="rect">
            <a:avLst/>
          </a:prstGeom>
        </p:spPr>
      </p:pic>
      <p:pic>
        <p:nvPicPr>
          <p:cNvPr id="39" name="Picture 2" descr="beco.economielokaal.nl Logo">
            <a:extLst>
              <a:ext uri="{FF2B5EF4-FFF2-40B4-BE49-F238E27FC236}">
                <a16:creationId xmlns:a16="http://schemas.microsoft.com/office/drawing/2014/main" id="{6E74D105-5B47-4759-A469-8E7C88702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75" y="31919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2F0596C7-7DC0-427C-A0DC-5FFD098B8673}"/>
              </a:ext>
            </a:extLst>
          </p:cNvPr>
          <p:cNvSpPr/>
          <p:nvPr/>
        </p:nvSpPr>
        <p:spPr>
          <a:xfrm>
            <a:off x="5906792" y="2122484"/>
            <a:ext cx="6136365" cy="26882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OPTIE C: AANSPRAAK OP LEGITIEME (ERF)PORTIE</a:t>
            </a:r>
          </a:p>
          <a:p>
            <a:r>
              <a:rPr lang="nl-NL" sz="1600" b="1" dirty="0">
                <a:solidFill>
                  <a:schemeClr val="tx1"/>
                </a:solidFill>
              </a:rPr>
              <a:t>1a: Legitieme erfdeel(breuk) </a:t>
            </a:r>
          </a:p>
          <a:p>
            <a:r>
              <a:rPr lang="nl-NL" sz="1600" dirty="0">
                <a:solidFill>
                  <a:schemeClr val="tx1"/>
                </a:solidFill>
                <a:sym typeface="Wingdings" panose="05000000000000000000" pitchFamily="2" charset="2"/>
              </a:rPr>
              <a:t>=    50% wettelijke erfdeelbreuk</a:t>
            </a:r>
            <a:endParaRPr lang="nl-NL" sz="1600" dirty="0">
              <a:solidFill>
                <a:schemeClr val="tx1"/>
              </a:solidFill>
            </a:endParaRPr>
          </a:p>
          <a:p>
            <a:r>
              <a:rPr lang="nl-NL" sz="1600" b="1" dirty="0">
                <a:solidFill>
                  <a:schemeClr val="tx1"/>
                </a:solidFill>
              </a:rPr>
              <a:t>1b: Legitieme (erf)massa </a:t>
            </a:r>
          </a:p>
          <a:p>
            <a:r>
              <a:rPr lang="nl-NL" sz="1600" dirty="0">
                <a:solidFill>
                  <a:schemeClr val="tx1"/>
                </a:solidFill>
                <a:sym typeface="Wingdings" panose="05000000000000000000" pitchFamily="2" charset="2"/>
              </a:rPr>
              <a:t>=    Bezittingen</a:t>
            </a:r>
            <a:r>
              <a:rPr lang="nl-NL" sz="1600" baseline="30000" dirty="0">
                <a:solidFill>
                  <a:schemeClr val="tx1"/>
                </a:solidFill>
              </a:rPr>
              <a:t>1</a:t>
            </a:r>
            <a:r>
              <a:rPr lang="nl-NL" sz="1600" dirty="0">
                <a:solidFill>
                  <a:schemeClr val="tx1"/>
                </a:solidFill>
                <a:sym typeface="Wingdings" panose="05000000000000000000" pitchFamily="2" charset="2"/>
              </a:rPr>
              <a:t> – Schulden</a:t>
            </a:r>
            <a:r>
              <a:rPr lang="nl-NL" sz="1600" baseline="30000" dirty="0">
                <a:solidFill>
                  <a:schemeClr val="tx1"/>
                </a:solidFill>
              </a:rPr>
              <a:t>1</a:t>
            </a:r>
            <a:r>
              <a:rPr lang="nl-NL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600" dirty="0">
                <a:solidFill>
                  <a:schemeClr val="tx1"/>
                </a:solidFill>
              </a:rPr>
              <a:t>– </a:t>
            </a:r>
            <a:r>
              <a:rPr lang="nl-NL" sz="1600" dirty="0">
                <a:solidFill>
                  <a:schemeClr val="tx1"/>
                </a:solidFill>
                <a:sym typeface="Wingdings" panose="05000000000000000000" pitchFamily="2" charset="2"/>
              </a:rPr>
              <a:t>Kosten voor uitvaart en verdeling  </a:t>
            </a:r>
          </a:p>
          <a:p>
            <a:r>
              <a:rPr lang="nl-NL" sz="1600" dirty="0">
                <a:solidFill>
                  <a:schemeClr val="tx1"/>
                </a:solidFill>
                <a:sym typeface="Wingdings" panose="05000000000000000000" pitchFamily="2" charset="2"/>
              </a:rPr>
              <a:t>      erfenis + Waarde giften </a:t>
            </a:r>
            <a:r>
              <a:rPr lang="nl-NL" sz="1600" b="1" dirty="0">
                <a:solidFill>
                  <a:schemeClr val="tx1"/>
                </a:solidFill>
                <a:sym typeface="Wingdings" panose="05000000000000000000" pitchFamily="2" charset="2"/>
              </a:rPr>
              <a:t>ooit</a:t>
            </a:r>
            <a:r>
              <a:rPr lang="nl-NL" sz="1600" dirty="0">
                <a:solidFill>
                  <a:schemeClr val="tx1"/>
                </a:solidFill>
                <a:sym typeface="Wingdings" panose="05000000000000000000" pitchFamily="2" charset="2"/>
              </a:rPr>
              <a:t> gedaan aan eigen kinderen + </a:t>
            </a:r>
          </a:p>
          <a:p>
            <a:pPr>
              <a:tabLst>
                <a:tab pos="266700" algn="l"/>
              </a:tabLst>
            </a:pPr>
            <a:r>
              <a:rPr lang="nl-NL" sz="1600" dirty="0">
                <a:solidFill>
                  <a:schemeClr val="tx1"/>
                </a:solidFill>
                <a:sym typeface="Wingdings" panose="05000000000000000000" pitchFamily="2" charset="2"/>
              </a:rPr>
              <a:t>      Waarde giften in de </a:t>
            </a:r>
            <a:r>
              <a:rPr lang="nl-NL" sz="1600" b="1" dirty="0">
                <a:solidFill>
                  <a:schemeClr val="tx1"/>
                </a:solidFill>
                <a:sym typeface="Wingdings" panose="05000000000000000000" pitchFamily="2" charset="2"/>
              </a:rPr>
              <a:t>afgelopen 5 jaar </a:t>
            </a:r>
            <a:r>
              <a:rPr lang="nl-NL" sz="1600" dirty="0">
                <a:solidFill>
                  <a:schemeClr val="tx1"/>
                </a:solidFill>
                <a:sym typeface="Wingdings" panose="05000000000000000000" pitchFamily="2" charset="2"/>
              </a:rPr>
              <a:t>gedaan aan anderen.</a:t>
            </a:r>
            <a:endParaRPr lang="nl-NL" sz="1600" dirty="0">
              <a:solidFill>
                <a:schemeClr val="tx1"/>
              </a:solidFill>
            </a:endParaRPr>
          </a:p>
          <a:p>
            <a:r>
              <a:rPr lang="nl-NL" sz="1600" b="1" dirty="0">
                <a:solidFill>
                  <a:schemeClr val="tx1"/>
                </a:solidFill>
              </a:rPr>
              <a:t>1c: Legitieme (erf)portie van kind </a:t>
            </a:r>
          </a:p>
          <a:p>
            <a:r>
              <a:rPr lang="nl-NL" sz="1600" dirty="0">
                <a:solidFill>
                  <a:schemeClr val="tx1"/>
                </a:solidFill>
                <a:sym typeface="Wingdings" panose="05000000000000000000" pitchFamily="2" charset="2"/>
              </a:rPr>
              <a:t>=    Stap 1a * Stap 1b</a:t>
            </a:r>
            <a:endParaRPr lang="nl-NL" sz="1600" dirty="0">
              <a:solidFill>
                <a:schemeClr val="tx1"/>
              </a:solidFill>
            </a:endParaRPr>
          </a:p>
          <a:p>
            <a:r>
              <a:rPr lang="nl-NL" sz="1600" b="1" dirty="0">
                <a:solidFill>
                  <a:schemeClr val="tx1"/>
                </a:solidFill>
              </a:rPr>
              <a:t>1d: AANSPRAAK OP legitieme (erf)portie</a:t>
            </a:r>
          </a:p>
          <a:p>
            <a:r>
              <a:rPr lang="nl-NL" sz="1600" dirty="0">
                <a:solidFill>
                  <a:schemeClr val="tx1"/>
                </a:solidFill>
              </a:rPr>
              <a:t>=    Stap 1c – Alle ooit ontvangen schenkingen van erflater</a:t>
            </a:r>
          </a:p>
        </p:txBody>
      </p:sp>
      <p:sp>
        <p:nvSpPr>
          <p:cNvPr id="27" name="Pijl: omlaag 26">
            <a:extLst>
              <a:ext uri="{FF2B5EF4-FFF2-40B4-BE49-F238E27FC236}">
                <a16:creationId xmlns:a16="http://schemas.microsoft.com/office/drawing/2014/main" id="{5C727FEA-66D8-4CC9-89C1-CC5A0FFB77B2}"/>
              </a:ext>
            </a:extLst>
          </p:cNvPr>
          <p:cNvSpPr/>
          <p:nvPr/>
        </p:nvSpPr>
        <p:spPr>
          <a:xfrm>
            <a:off x="8787115" y="4830514"/>
            <a:ext cx="421593" cy="117151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solidFill>
                <a:schemeClr val="tx1"/>
              </a:solidFill>
            </a:endParaRP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0B7D974E-3370-4516-9FB5-944985C0F390}"/>
              </a:ext>
            </a:extLst>
          </p:cNvPr>
          <p:cNvSpPr/>
          <p:nvPr/>
        </p:nvSpPr>
        <p:spPr>
          <a:xfrm>
            <a:off x="5876480" y="1247143"/>
            <a:ext cx="6195872" cy="277764"/>
          </a:xfrm>
          <a:prstGeom prst="roundRect">
            <a:avLst/>
          </a:prstGeom>
          <a:solidFill>
            <a:srgbClr val="03006B"/>
          </a:solidFill>
          <a:ln>
            <a:solidFill>
              <a:srgbClr val="03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Stap 1: </a:t>
            </a:r>
            <a:r>
              <a:rPr lang="nl-NL" b="1" u="sng" dirty="0">
                <a:solidFill>
                  <a:schemeClr val="bg1"/>
                </a:solidFill>
              </a:rPr>
              <a:t>WEL</a:t>
            </a:r>
            <a:r>
              <a:rPr lang="nl-NL" b="1" dirty="0">
                <a:solidFill>
                  <a:schemeClr val="bg1"/>
                </a:solidFill>
              </a:rPr>
              <a:t> aanspraak maken op legitieme (erf)portie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41711B08-4D32-4E64-8AF5-4858CB32F0A9}"/>
              </a:ext>
            </a:extLst>
          </p:cNvPr>
          <p:cNvSpPr/>
          <p:nvPr/>
        </p:nvSpPr>
        <p:spPr>
          <a:xfrm>
            <a:off x="5846474" y="4972050"/>
            <a:ext cx="6207375" cy="290476"/>
          </a:xfrm>
          <a:prstGeom prst="roundRect">
            <a:avLst/>
          </a:prstGeom>
          <a:solidFill>
            <a:srgbClr val="03006B"/>
          </a:solidFill>
          <a:ln>
            <a:solidFill>
              <a:srgbClr val="03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Stap 2: Bruto erfenis </a:t>
            </a:r>
            <a:r>
              <a:rPr lang="nl-NL" dirty="0">
                <a:solidFill>
                  <a:schemeClr val="bg1"/>
                </a:solidFill>
              </a:rPr>
              <a:t>= Optie C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3" name="Pijl: omlaag 32">
            <a:extLst>
              <a:ext uri="{FF2B5EF4-FFF2-40B4-BE49-F238E27FC236}">
                <a16:creationId xmlns:a16="http://schemas.microsoft.com/office/drawing/2014/main" id="{F7244320-DBEF-423C-BF0E-D8C74CBFAA47}"/>
              </a:ext>
            </a:extLst>
          </p:cNvPr>
          <p:cNvSpPr/>
          <p:nvPr/>
        </p:nvSpPr>
        <p:spPr>
          <a:xfrm>
            <a:off x="8786693" y="5287818"/>
            <a:ext cx="421593" cy="117151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solidFill>
                <a:schemeClr val="tx1"/>
              </a:solidFill>
            </a:endParaRPr>
          </a:p>
        </p:txBody>
      </p:sp>
      <p:sp>
        <p:nvSpPr>
          <p:cNvPr id="38" name="Pijl: omlaag 37">
            <a:extLst>
              <a:ext uri="{FF2B5EF4-FFF2-40B4-BE49-F238E27FC236}">
                <a16:creationId xmlns:a16="http://schemas.microsoft.com/office/drawing/2014/main" id="{2593DE14-AD1F-40E7-A818-23193B62B5E6}"/>
              </a:ext>
            </a:extLst>
          </p:cNvPr>
          <p:cNvSpPr/>
          <p:nvPr/>
        </p:nvSpPr>
        <p:spPr>
          <a:xfrm>
            <a:off x="8728667" y="1977836"/>
            <a:ext cx="421593" cy="117151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solidFill>
                <a:schemeClr val="tx1"/>
              </a:solidFill>
            </a:endParaRPr>
          </a:p>
        </p:txBody>
      </p:sp>
      <p:sp>
        <p:nvSpPr>
          <p:cNvPr id="40" name="Pijl: omlaag 39">
            <a:extLst>
              <a:ext uri="{FF2B5EF4-FFF2-40B4-BE49-F238E27FC236}">
                <a16:creationId xmlns:a16="http://schemas.microsoft.com/office/drawing/2014/main" id="{C5A9CA92-4C6D-4D44-94FF-0EBAFC2615A7}"/>
              </a:ext>
            </a:extLst>
          </p:cNvPr>
          <p:cNvSpPr/>
          <p:nvPr/>
        </p:nvSpPr>
        <p:spPr>
          <a:xfrm>
            <a:off x="8733865" y="1545510"/>
            <a:ext cx="421593" cy="117151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solidFill>
                <a:schemeClr val="tx1"/>
              </a:solidFill>
            </a:endParaRPr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00C35489-7E3B-4C46-B858-939182318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664" y="4147496"/>
            <a:ext cx="865075" cy="6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 animBg="1"/>
      <p:bldP spid="45" grpId="0" animBg="1"/>
      <p:bldP spid="47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29" grpId="0" animBg="1"/>
      <p:bldP spid="30" grpId="0" animBg="1"/>
      <p:bldP spid="51" grpId="0" animBg="1"/>
      <p:bldP spid="35" grpId="0"/>
      <p:bldP spid="26" grpId="0" animBg="1"/>
      <p:bldP spid="27" grpId="0" animBg="1"/>
      <p:bldP spid="28" grpId="0" animBg="1"/>
      <p:bldP spid="32" grpId="0" animBg="1"/>
      <p:bldP spid="33" grpId="0" animBg="1"/>
      <p:bldP spid="38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3A1D900-1FA2-4A38-B31D-4FC04865D2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beco.economielokaal.nl Logo">
            <a:extLst>
              <a:ext uri="{FF2B5EF4-FFF2-40B4-BE49-F238E27FC236}">
                <a16:creationId xmlns:a16="http://schemas.microsoft.com/office/drawing/2014/main" id="{D501269C-C9D7-4EE8-8B7A-85846EB4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8640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6D447AC-0A52-4A34-82F2-ACBB5D9F8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450">
            <a:off x="6320484" y="664237"/>
            <a:ext cx="5105481" cy="558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3C4EA9C-3C3B-48D6-BFC7-78071FF571FD}"/>
              </a:ext>
            </a:extLst>
          </p:cNvPr>
          <p:cNvSpPr/>
          <p:nvPr/>
        </p:nvSpPr>
        <p:spPr>
          <a:xfrm>
            <a:off x="422914" y="1412776"/>
            <a:ext cx="531304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tabLst>
                <a:tab pos="3143250" algn="l"/>
              </a:tabLst>
            </a:pPr>
            <a:r>
              <a:rPr lang="nl-NL" sz="2500" b="1" dirty="0">
                <a:solidFill>
                  <a:schemeClr val="bg1"/>
                </a:solidFill>
              </a:rPr>
              <a:t>Deze PowerPoint is eigendom van:</a:t>
            </a:r>
          </a:p>
          <a:p>
            <a:pPr marL="0" lvl="1">
              <a:tabLst>
                <a:tab pos="3143250" algn="l"/>
              </a:tabLst>
            </a:pPr>
            <a:r>
              <a:rPr lang="nl-NL" sz="2500" b="1" i="1" dirty="0">
                <a:solidFill>
                  <a:schemeClr val="bg1"/>
                </a:solidFill>
              </a:rPr>
              <a:t>Bedrijfseconomielokaal</a:t>
            </a:r>
          </a:p>
          <a:p>
            <a:pPr marL="0" lvl="1">
              <a:tabLst>
                <a:tab pos="3143250" algn="l"/>
              </a:tabLst>
            </a:pPr>
            <a:endParaRPr lang="nl-NL" sz="2500" b="1" dirty="0">
              <a:solidFill>
                <a:schemeClr val="bg1"/>
              </a:solidFill>
            </a:endParaRPr>
          </a:p>
          <a:p>
            <a:pPr marL="0" lvl="1">
              <a:tabLst>
                <a:tab pos="3143250" algn="l"/>
              </a:tabLst>
            </a:pPr>
            <a:r>
              <a:rPr lang="nl-NL" sz="2500" b="1" dirty="0">
                <a:solidFill>
                  <a:schemeClr val="bg1"/>
                </a:solidFill>
              </a:rPr>
              <a:t>De volledige tekst bij </a:t>
            </a:r>
          </a:p>
          <a:p>
            <a:pPr marL="0" lvl="1">
              <a:tabLst>
                <a:tab pos="3143250" algn="l"/>
              </a:tabLst>
            </a:pPr>
            <a:r>
              <a:rPr lang="nl-NL" sz="2500" b="1" dirty="0">
                <a:solidFill>
                  <a:schemeClr val="bg1"/>
                </a:solidFill>
              </a:rPr>
              <a:t>deze PowerPoint tref je op:</a:t>
            </a:r>
          </a:p>
          <a:p>
            <a:pPr marL="0" lvl="1">
              <a:tabLst>
                <a:tab pos="3143250" algn="l"/>
              </a:tabLst>
            </a:pPr>
            <a:r>
              <a:rPr lang="nl-NL" sz="2500" b="1" i="1" dirty="0">
                <a:solidFill>
                  <a:schemeClr val="bg1"/>
                </a:solidFill>
                <a:hlinkClick r:id="rId4" action="ppaction://hlinkfile"/>
              </a:rPr>
              <a:t>becolokaal.nl/erven</a:t>
            </a:r>
            <a:endParaRPr lang="nl-NL" sz="2500" b="1" i="1" dirty="0">
              <a:solidFill>
                <a:schemeClr val="bg1"/>
              </a:solidFill>
            </a:endParaRPr>
          </a:p>
          <a:p>
            <a:pPr marL="0" lvl="1">
              <a:tabLst>
                <a:tab pos="3143250" algn="l"/>
              </a:tabLst>
            </a:pPr>
            <a:endParaRPr lang="nl-NL" sz="2500" b="1" i="1" dirty="0">
              <a:solidFill>
                <a:schemeClr val="bg1"/>
              </a:solidFill>
            </a:endParaRPr>
          </a:p>
          <a:p>
            <a:pPr marL="0" lvl="1">
              <a:tabLst>
                <a:tab pos="3143250" algn="l"/>
              </a:tabLst>
            </a:pPr>
            <a:endParaRPr lang="nl-NL" sz="2500" b="1" i="1" dirty="0">
              <a:solidFill>
                <a:schemeClr val="bg1"/>
              </a:solidFill>
            </a:endParaRPr>
          </a:p>
          <a:p>
            <a:pPr marL="0" lvl="1">
              <a:tabLst>
                <a:tab pos="3143250" algn="l"/>
              </a:tabLst>
            </a:pPr>
            <a:endParaRPr lang="nl-NL" sz="2500" b="1" i="1" dirty="0">
              <a:solidFill>
                <a:schemeClr val="bg1"/>
              </a:solidFill>
            </a:endParaRPr>
          </a:p>
          <a:p>
            <a:pPr marL="0" lvl="1">
              <a:tabLst>
                <a:tab pos="3143250" algn="l"/>
              </a:tabLst>
            </a:pPr>
            <a:endParaRPr lang="nl-NL" sz="2500" b="1" i="1" dirty="0">
              <a:solidFill>
                <a:schemeClr val="bg1"/>
              </a:solidFill>
            </a:endParaRPr>
          </a:p>
          <a:p>
            <a:pPr marL="0" lvl="1">
              <a:tabLst>
                <a:tab pos="3143250" algn="l"/>
              </a:tabLst>
            </a:pPr>
            <a:endParaRPr lang="nl-NL" sz="2500" b="1" i="1" dirty="0">
              <a:solidFill>
                <a:schemeClr val="bg1"/>
              </a:solidFill>
            </a:endParaRPr>
          </a:p>
          <a:p>
            <a:pPr marL="0" lvl="1">
              <a:tabLst>
                <a:tab pos="3143250" algn="l"/>
              </a:tabLst>
            </a:pPr>
            <a:endParaRPr lang="nl-NL" sz="2500" b="1" i="1" dirty="0">
              <a:solidFill>
                <a:schemeClr val="bg1"/>
              </a:solidFill>
            </a:endParaRPr>
          </a:p>
          <a:p>
            <a:pPr marL="0" lvl="1">
              <a:tabLst>
                <a:tab pos="3143250" algn="l"/>
              </a:tabLst>
            </a:pPr>
            <a:r>
              <a:rPr lang="nl-NL" sz="2500" b="1" i="1" dirty="0">
                <a:solidFill>
                  <a:schemeClr val="bg1"/>
                </a:solidFill>
              </a:rPr>
              <a:t>Auteur: Berry Hagendijk</a:t>
            </a:r>
            <a:endParaRPr lang="nl-NL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1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FBBFEA0-0CDF-4029-B8ED-72FF5EC02E8A}"/>
              </a:ext>
            </a:extLst>
          </p:cNvPr>
          <p:cNvGrpSpPr/>
          <p:nvPr/>
        </p:nvGrpSpPr>
        <p:grpSpPr>
          <a:xfrm>
            <a:off x="191344" y="164638"/>
            <a:ext cx="11809312" cy="1012351"/>
            <a:chOff x="0" y="7852"/>
            <a:chExt cx="8229600" cy="1127295"/>
          </a:xfrm>
          <a:solidFill>
            <a:srgbClr val="00B0F0"/>
          </a:solidFill>
        </p:grpSpPr>
        <p:sp>
          <p:nvSpPr>
            <p:cNvPr id="10" name="Afgeronde rechthoek 8">
              <a:extLst>
                <a:ext uri="{FF2B5EF4-FFF2-40B4-BE49-F238E27FC236}">
                  <a16:creationId xmlns:a16="http://schemas.microsoft.com/office/drawing/2014/main" id="{63908F51-D8C6-49B9-8124-CDB50053F0EA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fgeronde rechthoek 4">
              <a:extLst>
                <a:ext uri="{FF2B5EF4-FFF2-40B4-BE49-F238E27FC236}">
                  <a16:creationId xmlns:a16="http://schemas.microsoft.com/office/drawing/2014/main" id="{15F4B177-BB3F-4AD8-9D1A-E0C22EA1D820}"/>
                </a:ext>
              </a:extLst>
            </p:cNvPr>
            <p:cNvSpPr/>
            <p:nvPr/>
          </p:nvSpPr>
          <p:spPr>
            <a:xfrm>
              <a:off x="76606" y="62883"/>
              <a:ext cx="8119540" cy="1017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1" tIns="238761" rIns="238761" bIns="238761" numCol="1" spcCol="1270" anchor="ctr" anchorCtr="0">
              <a:noAutofit/>
            </a:bodyPr>
            <a:lstStyle/>
            <a:p>
              <a:pPr marL="0" marR="0" lvl="0" indent="0" algn="l" defTabSz="27852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9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ERVEN: ALGEMEEN</a:t>
              </a: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4E04BF09-4C04-4EB2-B272-BE32A3F212F0}"/>
              </a:ext>
            </a:extLst>
          </p:cNvPr>
          <p:cNvSpPr txBox="1"/>
          <p:nvPr/>
        </p:nvSpPr>
        <p:spPr>
          <a:xfrm>
            <a:off x="8976321" y="806131"/>
            <a:ext cx="329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Dia van Berry Hagendijk</a:t>
            </a:r>
          </a:p>
        </p:txBody>
      </p:sp>
      <p:pic>
        <p:nvPicPr>
          <p:cNvPr id="9" name="Picture 2" descr="beco.economielokaal.nl Logo">
            <a:extLst>
              <a:ext uri="{FF2B5EF4-FFF2-40B4-BE49-F238E27FC236}">
                <a16:creationId xmlns:a16="http://schemas.microsoft.com/office/drawing/2014/main" id="{D621827E-B729-4DF2-BA3F-4D3C96CE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75" y="31919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19FC166-EBE6-4851-A761-E104604724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492" y="1359810"/>
            <a:ext cx="554937" cy="1228376"/>
          </a:xfrm>
          <a:prstGeom prst="rect">
            <a:avLst/>
          </a:prstGeom>
        </p:spPr>
      </p:pic>
      <p:pic>
        <p:nvPicPr>
          <p:cNvPr id="1030" name="Picture 6" descr="Download Glowing Halo Photos HQ PNG Image | FreePNGImg">
            <a:extLst>
              <a:ext uri="{FF2B5EF4-FFF2-40B4-BE49-F238E27FC236}">
                <a16:creationId xmlns:a16="http://schemas.microsoft.com/office/drawing/2014/main" id="{82BDEAE2-B127-4BC9-AECA-643662B2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5871147" y="1275592"/>
            <a:ext cx="533701" cy="2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3F7F9F8-015A-47DC-BA85-064292E3DBC9}"/>
              </a:ext>
            </a:extLst>
          </p:cNvPr>
          <p:cNvSpPr/>
          <p:nvPr/>
        </p:nvSpPr>
        <p:spPr>
          <a:xfrm>
            <a:off x="5234424" y="2727284"/>
            <a:ext cx="1723150" cy="356191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ERFLATER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A6D65B06-6F04-473E-8835-8A317E9105B9}"/>
              </a:ext>
            </a:extLst>
          </p:cNvPr>
          <p:cNvCxnSpPr/>
          <p:nvPr/>
        </p:nvCxnSpPr>
        <p:spPr>
          <a:xfrm>
            <a:off x="6095999" y="3193412"/>
            <a:ext cx="0" cy="432048"/>
          </a:xfrm>
          <a:prstGeom prst="line">
            <a:avLst/>
          </a:prstGeom>
          <a:ln w="38100">
            <a:solidFill>
              <a:srgbClr val="7594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12F45B69-B2D1-427E-B429-AA676FC95DB7}"/>
              </a:ext>
            </a:extLst>
          </p:cNvPr>
          <p:cNvCxnSpPr/>
          <p:nvPr/>
        </p:nvCxnSpPr>
        <p:spPr>
          <a:xfrm flipH="1">
            <a:off x="3863752" y="3608940"/>
            <a:ext cx="2232247" cy="0"/>
          </a:xfrm>
          <a:prstGeom prst="straightConnector1">
            <a:avLst/>
          </a:prstGeom>
          <a:ln w="38100">
            <a:solidFill>
              <a:srgbClr val="7594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9710B524-B956-4E2B-A9F6-D91E93CE646C}"/>
              </a:ext>
            </a:extLst>
          </p:cNvPr>
          <p:cNvCxnSpPr>
            <a:cxnSpLocks/>
          </p:cNvCxnSpPr>
          <p:nvPr/>
        </p:nvCxnSpPr>
        <p:spPr>
          <a:xfrm>
            <a:off x="6095999" y="3608940"/>
            <a:ext cx="2242687" cy="0"/>
          </a:xfrm>
          <a:prstGeom prst="straightConnector1">
            <a:avLst/>
          </a:prstGeom>
          <a:ln w="38100">
            <a:solidFill>
              <a:srgbClr val="7594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hoek: afgeronde hoeken 46">
            <a:extLst>
              <a:ext uri="{FF2B5EF4-FFF2-40B4-BE49-F238E27FC236}">
                <a16:creationId xmlns:a16="http://schemas.microsoft.com/office/drawing/2014/main" id="{3216A15D-7358-400B-9854-DA9ADC4673BF}"/>
              </a:ext>
            </a:extLst>
          </p:cNvPr>
          <p:cNvSpPr/>
          <p:nvPr/>
        </p:nvSpPr>
        <p:spPr>
          <a:xfrm>
            <a:off x="2130163" y="3356392"/>
            <a:ext cx="1723150" cy="53813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Bezittingen</a:t>
            </a:r>
          </a:p>
        </p:txBody>
      </p:sp>
      <p:sp>
        <p:nvSpPr>
          <p:cNvPr id="48" name="Rechthoek: afgeronde hoeken 47">
            <a:extLst>
              <a:ext uri="{FF2B5EF4-FFF2-40B4-BE49-F238E27FC236}">
                <a16:creationId xmlns:a16="http://schemas.microsoft.com/office/drawing/2014/main" id="{CA64814E-64A2-41FE-8F86-84A8D664797E}"/>
              </a:ext>
            </a:extLst>
          </p:cNvPr>
          <p:cNvSpPr/>
          <p:nvPr/>
        </p:nvSpPr>
        <p:spPr>
          <a:xfrm>
            <a:off x="8360884" y="3356392"/>
            <a:ext cx="1723150" cy="5381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Schulden</a:t>
            </a:r>
          </a:p>
        </p:txBody>
      </p:sp>
      <p:pic>
        <p:nvPicPr>
          <p:cNvPr id="1032" name="Picture 8" descr="House Emoji Icon of Flat style - Available in SVG, PNG, EPS, AI &amp; Icon fonts">
            <a:extLst>
              <a:ext uri="{FF2B5EF4-FFF2-40B4-BE49-F238E27FC236}">
                <a16:creationId xmlns:a16="http://schemas.microsoft.com/office/drawing/2014/main" id="{45155CF9-0531-4C49-87E9-2EC90CB7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70" y="1833122"/>
            <a:ext cx="1424218" cy="14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Afbeeldingsresultaat voor euro pile">
            <a:extLst>
              <a:ext uri="{FF2B5EF4-FFF2-40B4-BE49-F238E27FC236}">
                <a16:creationId xmlns:a16="http://schemas.microsoft.com/office/drawing/2014/main" id="{22FA10CE-412D-476A-A070-8EB5ED7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3369788" y="2409186"/>
            <a:ext cx="929934" cy="8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Afbeeldingsresultaat voor euro pile">
            <a:extLst>
              <a:ext uri="{FF2B5EF4-FFF2-40B4-BE49-F238E27FC236}">
                <a16:creationId xmlns:a16="http://schemas.microsoft.com/office/drawing/2014/main" id="{6BE12493-967A-4411-8458-FFB824F71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760296" y="2417446"/>
            <a:ext cx="929934" cy="8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Afbeeldingsresultaat voor euro pile">
            <a:extLst>
              <a:ext uri="{FF2B5EF4-FFF2-40B4-BE49-F238E27FC236}">
                <a16:creationId xmlns:a16="http://schemas.microsoft.com/office/drawing/2014/main" id="{5E489F5D-6669-48E3-80A3-6484A77CA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3369788" y="1866980"/>
            <a:ext cx="929934" cy="8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hthoek: afgeronde hoeken 53">
            <a:extLst>
              <a:ext uri="{FF2B5EF4-FFF2-40B4-BE49-F238E27FC236}">
                <a16:creationId xmlns:a16="http://schemas.microsoft.com/office/drawing/2014/main" id="{D6B0A261-9EF9-4FFC-8E16-F2838541640A}"/>
              </a:ext>
            </a:extLst>
          </p:cNvPr>
          <p:cNvSpPr/>
          <p:nvPr/>
        </p:nvSpPr>
        <p:spPr>
          <a:xfrm>
            <a:off x="5256622" y="3608940"/>
            <a:ext cx="1723150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7594B9"/>
                </a:solidFill>
              </a:rPr>
              <a:t>NALATENSCHAP</a:t>
            </a:r>
          </a:p>
        </p:txBody>
      </p: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32777BED-79A8-49AB-BB07-021F0574E028}"/>
              </a:ext>
            </a:extLst>
          </p:cNvPr>
          <p:cNvCxnSpPr/>
          <p:nvPr/>
        </p:nvCxnSpPr>
        <p:spPr>
          <a:xfrm>
            <a:off x="6095999" y="3913492"/>
            <a:ext cx="0" cy="432048"/>
          </a:xfrm>
          <a:prstGeom prst="line">
            <a:avLst/>
          </a:prstGeom>
          <a:ln w="38100">
            <a:solidFill>
              <a:srgbClr val="7594B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>
            <a:extLst>
              <a:ext uri="{FF2B5EF4-FFF2-40B4-BE49-F238E27FC236}">
                <a16:creationId xmlns:a16="http://schemas.microsoft.com/office/drawing/2014/main" id="{E2734ABE-3896-48DD-B0B9-2F01C562B0B2}"/>
              </a:ext>
            </a:extLst>
          </p:cNvPr>
          <p:cNvSpPr txBox="1"/>
          <p:nvPr/>
        </p:nvSpPr>
        <p:spPr>
          <a:xfrm>
            <a:off x="3863752" y="4358859"/>
            <a:ext cx="4474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7594B9"/>
                </a:solidFill>
              </a:rPr>
              <a:t>WIE KRIJGT WAT EN HOEVEEL?</a:t>
            </a:r>
          </a:p>
        </p:txBody>
      </p: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B9A2539C-7B34-498C-896D-E45F7C15BB31}"/>
              </a:ext>
            </a:extLst>
          </p:cNvPr>
          <p:cNvCxnSpPr/>
          <p:nvPr/>
        </p:nvCxnSpPr>
        <p:spPr>
          <a:xfrm>
            <a:off x="6095999" y="4728191"/>
            <a:ext cx="0" cy="432048"/>
          </a:xfrm>
          <a:prstGeom prst="line">
            <a:avLst/>
          </a:prstGeom>
          <a:ln w="38100">
            <a:solidFill>
              <a:srgbClr val="7594B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vak 58">
            <a:extLst>
              <a:ext uri="{FF2B5EF4-FFF2-40B4-BE49-F238E27FC236}">
                <a16:creationId xmlns:a16="http://schemas.microsoft.com/office/drawing/2014/main" id="{D0CC2361-145C-407F-A747-23606D398D8E}"/>
              </a:ext>
            </a:extLst>
          </p:cNvPr>
          <p:cNvSpPr txBox="1"/>
          <p:nvPr/>
        </p:nvSpPr>
        <p:spPr>
          <a:xfrm>
            <a:off x="4414555" y="6047683"/>
            <a:ext cx="335918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</a:rPr>
              <a:t>A) TESTAMENT (=UITERSTE WIL)</a:t>
            </a:r>
          </a:p>
          <a:p>
            <a:pPr algn="ctr"/>
            <a:r>
              <a:rPr lang="nl-NL" sz="1500" dirty="0">
                <a:solidFill>
                  <a:schemeClr val="accent3"/>
                </a:solidFill>
                <a:latin typeface="Calibri"/>
              </a:rPr>
              <a:t>Eigen regels via notaris </a:t>
            </a:r>
          </a:p>
          <a:p>
            <a:pPr algn="ctr"/>
            <a:r>
              <a:rPr lang="nl-NL" sz="1500" dirty="0">
                <a:solidFill>
                  <a:schemeClr val="accent3"/>
                </a:solidFill>
                <a:latin typeface="Calibri"/>
              </a:rPr>
              <a:t>over wie wat krijgt en hoeveel.</a:t>
            </a:r>
            <a:endParaRPr lang="nl-NL" sz="1500" dirty="0">
              <a:solidFill>
                <a:schemeClr val="accent3"/>
              </a:solidFill>
            </a:endParaRPr>
          </a:p>
        </p:txBody>
      </p:sp>
      <p:sp>
        <p:nvSpPr>
          <p:cNvPr id="60" name="Ovaal 59">
            <a:extLst>
              <a:ext uri="{FF2B5EF4-FFF2-40B4-BE49-F238E27FC236}">
                <a16:creationId xmlns:a16="http://schemas.microsoft.com/office/drawing/2014/main" id="{CF8D0821-8E68-4B0A-A8F8-A779637F30CF}"/>
              </a:ext>
            </a:extLst>
          </p:cNvPr>
          <p:cNvSpPr/>
          <p:nvPr/>
        </p:nvSpPr>
        <p:spPr>
          <a:xfrm>
            <a:off x="5629183" y="5204268"/>
            <a:ext cx="929934" cy="92333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" name="Picture 6" descr="Document, green, portrait, text, file, paper, sheet icon - Download on  Iconfinder">
            <a:extLst>
              <a:ext uri="{FF2B5EF4-FFF2-40B4-BE49-F238E27FC236}">
                <a16:creationId xmlns:a16="http://schemas.microsoft.com/office/drawing/2014/main" id="{79A05159-80AD-438F-8C34-8B846122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83" y="5343917"/>
            <a:ext cx="666934" cy="6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96A7091B-D8CE-40B3-AE4A-812F263BF719}"/>
              </a:ext>
            </a:extLst>
          </p:cNvPr>
          <p:cNvCxnSpPr>
            <a:cxnSpLocks/>
          </p:cNvCxnSpPr>
          <p:nvPr/>
        </p:nvCxnSpPr>
        <p:spPr>
          <a:xfrm>
            <a:off x="6630202" y="5708577"/>
            <a:ext cx="2130094" cy="0"/>
          </a:xfrm>
          <a:prstGeom prst="straightConnector1">
            <a:avLst/>
          </a:prstGeom>
          <a:ln w="38100">
            <a:solidFill>
              <a:srgbClr val="7594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vak 67">
            <a:extLst>
              <a:ext uri="{FF2B5EF4-FFF2-40B4-BE49-F238E27FC236}">
                <a16:creationId xmlns:a16="http://schemas.microsoft.com/office/drawing/2014/main" id="{3FDC505D-2925-4951-91CE-74CD3EC7699F}"/>
              </a:ext>
            </a:extLst>
          </p:cNvPr>
          <p:cNvSpPr txBox="1"/>
          <p:nvPr/>
        </p:nvSpPr>
        <p:spPr>
          <a:xfrm>
            <a:off x="6623853" y="5060523"/>
            <a:ext cx="2130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rgbClr val="7594B9"/>
                </a:solidFill>
              </a:rPr>
              <a:t>(voor een deel) </a:t>
            </a:r>
          </a:p>
          <a:p>
            <a:pPr algn="ctr"/>
            <a:r>
              <a:rPr lang="nl-NL" dirty="0">
                <a:solidFill>
                  <a:srgbClr val="7594B9"/>
                </a:solidFill>
              </a:rPr>
              <a:t>GEEN TESTAMENT? </a:t>
            </a: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D7CBE147-EEF7-456D-9CEB-99C91CB4B2F3}"/>
              </a:ext>
            </a:extLst>
          </p:cNvPr>
          <p:cNvSpPr txBox="1"/>
          <p:nvPr/>
        </p:nvSpPr>
        <p:spPr>
          <a:xfrm>
            <a:off x="7177162" y="6043434"/>
            <a:ext cx="45354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rgbClr val="F024AC"/>
                </a:solidFill>
                <a:latin typeface="Calibri"/>
              </a:rPr>
              <a:t>B) WETTELIJK (VERSTERF)ERFRECHT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F024AC"/>
              </a:solidFill>
              <a:effectLst/>
              <a:uLnTx/>
              <a:uFillTx/>
              <a:latin typeface="Calibri"/>
            </a:endParaRPr>
          </a:p>
          <a:p>
            <a:pPr algn="ctr"/>
            <a:r>
              <a:rPr lang="nl-NL" sz="1500" dirty="0">
                <a:solidFill>
                  <a:srgbClr val="F024AC"/>
                </a:solidFill>
                <a:latin typeface="Calibri"/>
              </a:rPr>
              <a:t>Wettelijke standaardregels </a:t>
            </a:r>
          </a:p>
          <a:p>
            <a:pPr algn="ctr"/>
            <a:r>
              <a:rPr lang="nl-NL" sz="1500" dirty="0">
                <a:solidFill>
                  <a:srgbClr val="F024AC"/>
                </a:solidFill>
                <a:latin typeface="Calibri"/>
              </a:rPr>
              <a:t>over wie wat krijgt en hoeveel.</a:t>
            </a:r>
            <a:endParaRPr lang="nl-NL" sz="1500" dirty="0">
              <a:solidFill>
                <a:srgbClr val="F024AC"/>
              </a:solidFill>
            </a:endParaRPr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195A69ED-68E7-4674-90B8-B299EB519D2D}"/>
              </a:ext>
            </a:extLst>
          </p:cNvPr>
          <p:cNvSpPr/>
          <p:nvPr/>
        </p:nvSpPr>
        <p:spPr>
          <a:xfrm>
            <a:off x="8793213" y="5201441"/>
            <a:ext cx="929934" cy="923330"/>
          </a:xfrm>
          <a:prstGeom prst="ellipse">
            <a:avLst/>
          </a:prstGeom>
          <a:solidFill>
            <a:srgbClr val="F024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5" name="Afbeelding 44">
            <a:extLst>
              <a:ext uri="{FF2B5EF4-FFF2-40B4-BE49-F238E27FC236}">
                <a16:creationId xmlns:a16="http://schemas.microsoft.com/office/drawing/2014/main" id="{40DB4A97-7CA1-478D-9C44-78A57FD84E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3948" y="5308786"/>
            <a:ext cx="1081099" cy="7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4" grpId="0"/>
      <p:bldP spid="56" grpId="0"/>
      <p:bldP spid="59" grpId="0"/>
      <p:bldP spid="60" grpId="0" animBg="1"/>
      <p:bldP spid="68" grpId="0"/>
      <p:bldP spid="72" grpId="0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BF13445-9EE4-4B04-BFB8-DCD64D20B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1EEF0"/>
              </a:clrFrom>
              <a:clrTo>
                <a:srgbClr val="E1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 b="17551"/>
          <a:stretch/>
        </p:blipFill>
        <p:spPr bwMode="auto">
          <a:xfrm>
            <a:off x="5252691" y="1202820"/>
            <a:ext cx="6624736" cy="49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F40257B-E73F-48B4-BA4A-537259C26015}"/>
              </a:ext>
            </a:extLst>
          </p:cNvPr>
          <p:cNvSpPr/>
          <p:nvPr/>
        </p:nvSpPr>
        <p:spPr>
          <a:xfrm>
            <a:off x="-24386" y="-2569"/>
            <a:ext cx="4799856" cy="6857999"/>
          </a:xfrm>
          <a:prstGeom prst="rect">
            <a:avLst/>
          </a:prstGeom>
          <a:gradFill flip="none" rotWithShape="1">
            <a:gsLst>
              <a:gs pos="0">
                <a:srgbClr val="F024AC">
                  <a:shade val="30000"/>
                  <a:satMod val="115000"/>
                </a:srgbClr>
              </a:gs>
              <a:gs pos="50000">
                <a:srgbClr val="F024AC">
                  <a:shade val="67500"/>
                  <a:satMod val="115000"/>
                </a:srgbClr>
              </a:gs>
              <a:gs pos="100000">
                <a:srgbClr val="F024A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7252B86E-56D6-42FD-B000-B81DC35B7DFD}"/>
              </a:ext>
            </a:extLst>
          </p:cNvPr>
          <p:cNvSpPr txBox="1"/>
          <p:nvPr/>
        </p:nvSpPr>
        <p:spPr>
          <a:xfrm>
            <a:off x="318663" y="1340768"/>
            <a:ext cx="412115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nl-NL" sz="1850" b="1" dirty="0">
                <a:solidFill>
                  <a:schemeClr val="bg1"/>
                </a:solidFill>
              </a:rPr>
              <a:t>Wettelijk (versterf)erfrecht verdeeld de nalatenschap op basis van groepen.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Geen erfgenamen EN geen </a:t>
            </a:r>
            <a:r>
              <a:rPr lang="nl-NL" sz="1600" dirty="0" err="1">
                <a:solidFill>
                  <a:schemeClr val="bg1"/>
                </a:solidFill>
              </a:rPr>
              <a:t>plaatsvervullers</a:t>
            </a:r>
            <a:r>
              <a:rPr lang="nl-NL" sz="1600" dirty="0">
                <a:solidFill>
                  <a:schemeClr val="bg1"/>
                </a:solidFill>
              </a:rPr>
              <a:t> meer in een groep? Dan erfenis naar groep eronder.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Nabestaanden binnen een groep hebben een even groot erfdeel(breuk)                            </a:t>
            </a:r>
            <a:r>
              <a:rPr lang="nl-NL" sz="1600" i="1" dirty="0">
                <a:solidFill>
                  <a:schemeClr val="bg1"/>
                </a:solidFill>
              </a:rPr>
              <a:t>(bv. 3 personen </a:t>
            </a:r>
            <a:r>
              <a:rPr lang="nl-NL" sz="1600" i="1" dirty="0">
                <a:solidFill>
                  <a:schemeClr val="bg1"/>
                </a:solidFill>
                <a:sym typeface="Wingdings" panose="05000000000000000000" pitchFamily="2" charset="2"/>
              </a:rPr>
              <a:t> ieder 1/3</a:t>
            </a:r>
            <a:r>
              <a:rPr lang="nl-NL" sz="1600" i="1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e</a:t>
            </a:r>
            <a:r>
              <a:rPr lang="nl-NL" sz="1600" i="1" dirty="0">
                <a:solidFill>
                  <a:schemeClr val="bg1"/>
                </a:solidFill>
                <a:sym typeface="Wingdings" panose="05000000000000000000" pitchFamily="2" charset="2"/>
              </a:rPr>
              <a:t>). </a:t>
            </a:r>
          </a:p>
          <a:p>
            <a:pPr marL="0" lvl="1"/>
            <a:endParaRPr lang="nl-NL" sz="2000" dirty="0">
              <a:solidFill>
                <a:schemeClr val="bg1"/>
              </a:solidFill>
            </a:endParaRPr>
          </a:p>
          <a:p>
            <a:pPr marL="0" lvl="1">
              <a:tabLst>
                <a:tab pos="355600" algn="l"/>
              </a:tabLst>
            </a:pPr>
            <a:r>
              <a:rPr lang="nl-NL" sz="2300" b="1" dirty="0">
                <a:solidFill>
                  <a:schemeClr val="bg1"/>
                </a:solidFill>
              </a:rPr>
              <a:t>Plaatsvervulling:</a:t>
            </a:r>
          </a:p>
          <a:p>
            <a:pPr marL="0" lvl="1">
              <a:tabLst>
                <a:tab pos="355600" algn="l"/>
              </a:tabLst>
            </a:pPr>
            <a:r>
              <a:rPr lang="nl-NL" sz="1600" dirty="0">
                <a:solidFill>
                  <a:schemeClr val="bg1"/>
                </a:solidFill>
              </a:rPr>
              <a:t>Kinderen vervullen de plaats van hun ouder als deze ouder </a:t>
            </a:r>
            <a:r>
              <a:rPr lang="nl-NL" sz="1600" b="1" i="1" dirty="0">
                <a:solidFill>
                  <a:schemeClr val="bg1"/>
                </a:solidFill>
              </a:rPr>
              <a:t>geen erfgenaam meer is</a:t>
            </a:r>
            <a:r>
              <a:rPr lang="nl-NL" sz="1600" b="1" dirty="0">
                <a:solidFill>
                  <a:schemeClr val="bg1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vanwege: </a:t>
            </a:r>
          </a:p>
          <a:p>
            <a:pPr lvl="1" indent="-457200">
              <a:buAutoNum type="arabicPeriod"/>
              <a:tabLst>
                <a:tab pos="355600" algn="l"/>
              </a:tabLst>
            </a:pPr>
            <a:r>
              <a:rPr lang="nl-NL" sz="1600" i="1" dirty="0">
                <a:solidFill>
                  <a:schemeClr val="bg1"/>
                </a:solidFill>
              </a:rPr>
              <a:t>eerder overlijden dan erflater </a:t>
            </a:r>
            <a:r>
              <a:rPr lang="nl-NL" sz="1600" dirty="0">
                <a:solidFill>
                  <a:schemeClr val="bg1"/>
                </a:solidFill>
              </a:rPr>
              <a:t>of;</a:t>
            </a:r>
          </a:p>
          <a:p>
            <a:pPr lvl="1" indent="-457200">
              <a:buAutoNum type="arabicPeriod"/>
              <a:tabLst>
                <a:tab pos="355600" algn="l"/>
              </a:tabLst>
            </a:pPr>
            <a:r>
              <a:rPr lang="nl-NL" sz="1600" i="1" dirty="0">
                <a:solidFill>
                  <a:schemeClr val="bg1"/>
                </a:solidFill>
              </a:rPr>
              <a:t>verwerpen erfenis.</a:t>
            </a:r>
            <a:endParaRPr lang="nl-NL" sz="1600" dirty="0">
              <a:solidFill>
                <a:schemeClr val="bg1"/>
              </a:solidFill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2A2E55E-0807-479E-A991-FFDAB7D0DC9C}"/>
              </a:ext>
            </a:extLst>
          </p:cNvPr>
          <p:cNvGrpSpPr/>
          <p:nvPr/>
        </p:nvGrpSpPr>
        <p:grpSpPr>
          <a:xfrm>
            <a:off x="191344" y="164638"/>
            <a:ext cx="11809312" cy="1012351"/>
            <a:chOff x="0" y="7852"/>
            <a:chExt cx="8229600" cy="1127295"/>
          </a:xfrm>
          <a:solidFill>
            <a:srgbClr val="00B0F0"/>
          </a:solidFill>
        </p:grpSpPr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55B41E0F-9B96-410B-B7AA-293D8C35103B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fgeronde rechthoek 4">
              <a:extLst>
                <a:ext uri="{FF2B5EF4-FFF2-40B4-BE49-F238E27FC236}">
                  <a16:creationId xmlns:a16="http://schemas.microsoft.com/office/drawing/2014/main" id="{6DE03802-7CB7-45BB-98F0-83806A89E6CF}"/>
                </a:ext>
              </a:extLst>
            </p:cNvPr>
            <p:cNvSpPr/>
            <p:nvPr/>
          </p:nvSpPr>
          <p:spPr>
            <a:xfrm>
              <a:off x="76606" y="62883"/>
              <a:ext cx="8119540" cy="1017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1" tIns="238761" rIns="238761" bIns="238761" numCol="1" spcCol="1270" anchor="ctr" anchorCtr="0">
              <a:noAutofit/>
            </a:bodyPr>
            <a:lstStyle/>
            <a:p>
              <a:pPr defTabSz="27852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4933" dirty="0"/>
                <a:t>ERVEN: WETTELIJK VERSTERFERFRECHT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05FFB698-C976-4DCB-BB00-C82F46CA0896}"/>
              </a:ext>
            </a:extLst>
          </p:cNvPr>
          <p:cNvSpPr txBox="1"/>
          <p:nvPr/>
        </p:nvSpPr>
        <p:spPr>
          <a:xfrm>
            <a:off x="8976321" y="806131"/>
            <a:ext cx="329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>
                <a:solidFill>
                  <a:schemeClr val="bg1"/>
                </a:solidFill>
              </a:rPr>
              <a:t>© Dia van Berry Hagendijk</a:t>
            </a:r>
          </a:p>
        </p:txBody>
      </p:sp>
      <p:pic>
        <p:nvPicPr>
          <p:cNvPr id="8" name="Picture 2" descr="beco.economielokaal.nl Logo">
            <a:extLst>
              <a:ext uri="{FF2B5EF4-FFF2-40B4-BE49-F238E27FC236}">
                <a16:creationId xmlns:a16="http://schemas.microsoft.com/office/drawing/2014/main" id="{FB4705E8-883A-4F82-83D2-CF4F12DB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75" y="31919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9DC2E0D-8333-4064-91FE-E01002F74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1EEF0"/>
              </a:clrFrom>
              <a:clrTo>
                <a:srgbClr val="E1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1" t="65940" r="45652" b="31223"/>
          <a:stretch/>
        </p:blipFill>
        <p:spPr bwMode="auto">
          <a:xfrm>
            <a:off x="8066118" y="6167217"/>
            <a:ext cx="792088" cy="18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jksoverheid - Wikipedia">
            <a:extLst>
              <a:ext uri="{FF2B5EF4-FFF2-40B4-BE49-F238E27FC236}">
                <a16:creationId xmlns:a16="http://schemas.microsoft.com/office/drawing/2014/main" id="{D81E25E1-7072-430E-A270-7C67BEE8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47" y="6216525"/>
            <a:ext cx="936104" cy="5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5D0DE31-A710-43DE-9ED9-FBF3E121D2B7}"/>
              </a:ext>
            </a:extLst>
          </p:cNvPr>
          <p:cNvSpPr/>
          <p:nvPr/>
        </p:nvSpPr>
        <p:spPr>
          <a:xfrm>
            <a:off x="7757623" y="2899279"/>
            <a:ext cx="1512168" cy="182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F3819A1-5406-4A8C-9343-914F0DB05C8A}"/>
              </a:ext>
            </a:extLst>
          </p:cNvPr>
          <p:cNvSpPr/>
          <p:nvPr/>
        </p:nvSpPr>
        <p:spPr>
          <a:xfrm>
            <a:off x="7601939" y="3867006"/>
            <a:ext cx="1728192" cy="182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9036CD3-53C2-43DB-BAE0-6C07F46E9CC2}"/>
              </a:ext>
            </a:extLst>
          </p:cNvPr>
          <p:cNvSpPr/>
          <p:nvPr/>
        </p:nvSpPr>
        <p:spPr>
          <a:xfrm>
            <a:off x="7601939" y="4854631"/>
            <a:ext cx="1728192" cy="182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38515771-897F-4849-BC13-5871D9769D29}"/>
              </a:ext>
            </a:extLst>
          </p:cNvPr>
          <p:cNvSpPr/>
          <p:nvPr/>
        </p:nvSpPr>
        <p:spPr>
          <a:xfrm>
            <a:off x="7603544" y="5889993"/>
            <a:ext cx="1728192" cy="182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2D4BC11-12BA-478B-977B-F6B24F5289D5}"/>
              </a:ext>
            </a:extLst>
          </p:cNvPr>
          <p:cNvSpPr txBox="1"/>
          <p:nvPr/>
        </p:nvSpPr>
        <p:spPr>
          <a:xfrm>
            <a:off x="7073547" y="5719809"/>
            <a:ext cx="28803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00" b="1" dirty="0"/>
          </a:p>
          <a:p>
            <a:pPr algn="ctr"/>
            <a:r>
              <a:rPr lang="nl-NL" sz="1400" b="1" dirty="0"/>
              <a:t>Overgroot opa's en oma’s</a:t>
            </a:r>
          </a:p>
          <a:p>
            <a:pPr algn="ctr"/>
            <a:r>
              <a:rPr lang="nl-NL" sz="1300" i="1" dirty="0"/>
              <a:t>of hun </a:t>
            </a:r>
            <a:r>
              <a:rPr lang="nl-NL" sz="1300" i="1" dirty="0" err="1"/>
              <a:t>plaatsvervullers</a:t>
            </a:r>
            <a:endParaRPr lang="nl-NL" sz="1300" i="1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72887B1-3CB2-44F8-8B76-43A85D347252}"/>
              </a:ext>
            </a:extLst>
          </p:cNvPr>
          <p:cNvSpPr/>
          <p:nvPr/>
        </p:nvSpPr>
        <p:spPr>
          <a:xfrm>
            <a:off x="8405695" y="5150445"/>
            <a:ext cx="216024" cy="116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E58E66E3-7CAD-4A2D-B033-D1CEB78BB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1EEF0"/>
              </a:clrFrom>
              <a:clrTo>
                <a:srgbClr val="E1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1" t="65940" r="45652" b="31223"/>
          <a:stretch/>
        </p:blipFill>
        <p:spPr bwMode="auto">
          <a:xfrm>
            <a:off x="8067979" y="5156129"/>
            <a:ext cx="792088" cy="18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7C9801E8-FE95-440C-8BAD-E45A5F6047DD}"/>
              </a:ext>
            </a:extLst>
          </p:cNvPr>
          <p:cNvSpPr/>
          <p:nvPr/>
        </p:nvSpPr>
        <p:spPr>
          <a:xfrm>
            <a:off x="8383294" y="4164267"/>
            <a:ext cx="216024" cy="116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8D2FE273-856F-4637-9309-E7DA73003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1EEF0"/>
              </a:clrFrom>
              <a:clrTo>
                <a:srgbClr val="E1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1" t="65940" r="45652" b="31223"/>
          <a:stretch/>
        </p:blipFill>
        <p:spPr bwMode="auto">
          <a:xfrm>
            <a:off x="8067979" y="4169610"/>
            <a:ext cx="792088" cy="18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9778711A-0B94-4D4D-81F0-606BD28FD1A9}"/>
              </a:ext>
            </a:extLst>
          </p:cNvPr>
          <p:cNvSpPr/>
          <p:nvPr/>
        </p:nvSpPr>
        <p:spPr>
          <a:xfrm>
            <a:off x="8381433" y="3138656"/>
            <a:ext cx="216024" cy="18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F71A173-C96C-49F6-B090-9E4975048A08}"/>
              </a:ext>
            </a:extLst>
          </p:cNvPr>
          <p:cNvSpPr txBox="1"/>
          <p:nvPr/>
        </p:nvSpPr>
        <p:spPr>
          <a:xfrm>
            <a:off x="7069733" y="2757378"/>
            <a:ext cx="28803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00" b="1" dirty="0"/>
          </a:p>
          <a:p>
            <a:pPr algn="ctr"/>
            <a:r>
              <a:rPr lang="nl-NL" sz="1400" b="1" dirty="0"/>
              <a:t>Partner en kinderen </a:t>
            </a:r>
          </a:p>
          <a:p>
            <a:pPr algn="ctr"/>
            <a:r>
              <a:rPr lang="nl-NL" sz="1300" i="1" dirty="0"/>
              <a:t>of hun </a:t>
            </a:r>
            <a:r>
              <a:rPr lang="nl-NL" sz="1300" i="1" dirty="0" err="1"/>
              <a:t>plaatsvervullers</a:t>
            </a:r>
            <a:endParaRPr lang="nl-NL" sz="1300" i="1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0CDCAB02-9744-45A5-B2E3-7D99146FF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1EEF0"/>
              </a:clrFrom>
              <a:clrTo>
                <a:srgbClr val="E1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1" t="65940" r="45652" b="31223"/>
          <a:stretch/>
        </p:blipFill>
        <p:spPr bwMode="auto">
          <a:xfrm>
            <a:off x="8071314" y="3190791"/>
            <a:ext cx="792088" cy="18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D1610DFF-6B53-491A-A413-68BADC4A6DDA}"/>
              </a:ext>
            </a:extLst>
          </p:cNvPr>
          <p:cNvSpPr txBox="1"/>
          <p:nvPr/>
        </p:nvSpPr>
        <p:spPr>
          <a:xfrm>
            <a:off x="7050727" y="3716336"/>
            <a:ext cx="28803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00" b="1" dirty="0"/>
          </a:p>
          <a:p>
            <a:pPr algn="ctr"/>
            <a:r>
              <a:rPr lang="nl-NL" sz="1400" b="1" dirty="0"/>
              <a:t>Ouders, broers en zussen</a:t>
            </a:r>
          </a:p>
          <a:p>
            <a:pPr algn="ctr"/>
            <a:r>
              <a:rPr lang="nl-NL" sz="1300" i="1" dirty="0"/>
              <a:t>of hun </a:t>
            </a:r>
            <a:r>
              <a:rPr lang="nl-NL" sz="1300" i="1" dirty="0" err="1"/>
              <a:t>plaatsvervullers</a:t>
            </a:r>
            <a:endParaRPr lang="nl-NL" sz="1300" i="1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AEC5F62-4C89-4DC4-AFE8-9B9F2EE3197B}"/>
              </a:ext>
            </a:extLst>
          </p:cNvPr>
          <p:cNvSpPr txBox="1"/>
          <p:nvPr/>
        </p:nvSpPr>
        <p:spPr>
          <a:xfrm>
            <a:off x="7050727" y="4711250"/>
            <a:ext cx="28803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00" b="1" dirty="0"/>
          </a:p>
          <a:p>
            <a:pPr algn="ctr"/>
            <a:r>
              <a:rPr lang="nl-NL" sz="1400" b="1" dirty="0"/>
              <a:t>Opa’s en oma’s</a:t>
            </a:r>
          </a:p>
          <a:p>
            <a:pPr algn="ctr"/>
            <a:r>
              <a:rPr lang="nl-NL" sz="1300" i="1" dirty="0"/>
              <a:t>of hun </a:t>
            </a:r>
            <a:r>
              <a:rPr lang="nl-NL" sz="1300" i="1" dirty="0" err="1"/>
              <a:t>plaatsvervullers</a:t>
            </a:r>
            <a:endParaRPr lang="nl-NL" sz="1300" i="1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DB1F697-39E7-47BA-A033-90F0EA752E75}"/>
              </a:ext>
            </a:extLst>
          </p:cNvPr>
          <p:cNvSpPr txBox="1"/>
          <p:nvPr/>
        </p:nvSpPr>
        <p:spPr>
          <a:xfrm>
            <a:off x="7050727" y="1869009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00" b="1" dirty="0"/>
          </a:p>
          <a:p>
            <a:pPr algn="ctr"/>
            <a:r>
              <a:rPr lang="nl-NL" sz="1400" b="1" dirty="0"/>
              <a:t>Erflater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EEE8C285-5C49-4240-97EE-CDF51DBEF5F3}"/>
              </a:ext>
            </a:extLst>
          </p:cNvPr>
          <p:cNvSpPr/>
          <p:nvPr/>
        </p:nvSpPr>
        <p:spPr>
          <a:xfrm>
            <a:off x="1885814" y="5805264"/>
            <a:ext cx="929934" cy="923330"/>
          </a:xfrm>
          <a:prstGeom prst="ellipse">
            <a:avLst/>
          </a:prstGeom>
          <a:solidFill>
            <a:srgbClr val="F024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1C2C43A8-E7AC-4CE3-BCF2-AD7342C35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549" y="5912609"/>
            <a:ext cx="1081099" cy="7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93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9" grpId="0" animBg="1"/>
      <p:bldP spid="24" grpId="0" animBg="1"/>
      <p:bldP spid="26" grpId="0" animBg="1"/>
      <p:bldP spid="27" grpId="0"/>
      <p:bldP spid="6" grpId="0" animBg="1"/>
      <p:bldP spid="31" grpId="0" animBg="1"/>
      <p:bldP spid="33" grpId="0" animBg="1"/>
      <p:bldP spid="4" grpId="0"/>
      <p:bldP spid="20" grpId="0"/>
      <p:bldP spid="2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oomdiagram: Handmatige invoer 2">
            <a:extLst>
              <a:ext uri="{FF2B5EF4-FFF2-40B4-BE49-F238E27FC236}">
                <a16:creationId xmlns:a16="http://schemas.microsoft.com/office/drawing/2014/main" id="{748BBED5-8C29-4862-A8FF-1295B5D999AD}"/>
              </a:ext>
            </a:extLst>
          </p:cNvPr>
          <p:cNvSpPr/>
          <p:nvPr/>
        </p:nvSpPr>
        <p:spPr>
          <a:xfrm>
            <a:off x="0" y="3068960"/>
            <a:ext cx="12180143" cy="3789040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CFBBFEA0-0CDF-4029-B8ED-72FF5EC02E8A}"/>
              </a:ext>
            </a:extLst>
          </p:cNvPr>
          <p:cNvGrpSpPr/>
          <p:nvPr/>
        </p:nvGrpSpPr>
        <p:grpSpPr>
          <a:xfrm>
            <a:off x="191344" y="164638"/>
            <a:ext cx="11809312" cy="1012351"/>
            <a:chOff x="0" y="7852"/>
            <a:chExt cx="8229600" cy="1127295"/>
          </a:xfrm>
          <a:solidFill>
            <a:srgbClr val="00B0F0"/>
          </a:solidFill>
        </p:grpSpPr>
        <p:sp>
          <p:nvSpPr>
            <p:cNvPr id="10" name="Afgeronde rechthoek 8">
              <a:extLst>
                <a:ext uri="{FF2B5EF4-FFF2-40B4-BE49-F238E27FC236}">
                  <a16:creationId xmlns:a16="http://schemas.microsoft.com/office/drawing/2014/main" id="{63908F51-D8C6-49B9-8124-CDB50053F0EA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fgeronde rechthoek 4">
              <a:extLst>
                <a:ext uri="{FF2B5EF4-FFF2-40B4-BE49-F238E27FC236}">
                  <a16:creationId xmlns:a16="http://schemas.microsoft.com/office/drawing/2014/main" id="{15F4B177-BB3F-4AD8-9D1A-E0C22EA1D820}"/>
                </a:ext>
              </a:extLst>
            </p:cNvPr>
            <p:cNvSpPr/>
            <p:nvPr/>
          </p:nvSpPr>
          <p:spPr>
            <a:xfrm>
              <a:off x="76606" y="62883"/>
              <a:ext cx="8119540" cy="1017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1" tIns="238761" rIns="238761" bIns="238761" numCol="1" spcCol="1270" anchor="ctr" anchorCtr="0">
              <a:noAutofit/>
            </a:bodyPr>
            <a:lstStyle/>
            <a:p>
              <a:pPr defTabSz="27852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4933" dirty="0"/>
                <a:t>ERVEN: KEUZES</a:t>
              </a: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4E04BF09-4C04-4EB2-B272-BE32A3F212F0}"/>
              </a:ext>
            </a:extLst>
          </p:cNvPr>
          <p:cNvSpPr txBox="1"/>
          <p:nvPr/>
        </p:nvSpPr>
        <p:spPr>
          <a:xfrm>
            <a:off x="8976321" y="806131"/>
            <a:ext cx="329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>
                <a:solidFill>
                  <a:schemeClr val="bg1"/>
                </a:solidFill>
              </a:rPr>
              <a:t>© Dia van Berry Hagendijk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7252B86E-56D6-42FD-B000-B81DC35B7DFD}"/>
              </a:ext>
            </a:extLst>
          </p:cNvPr>
          <p:cNvSpPr txBox="1"/>
          <p:nvPr/>
        </p:nvSpPr>
        <p:spPr>
          <a:xfrm>
            <a:off x="191343" y="1387945"/>
            <a:ext cx="117613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nl-NL" sz="3600" b="1" dirty="0">
                <a:solidFill>
                  <a:srgbClr val="00B0F0"/>
                </a:solidFill>
              </a:rPr>
              <a:t>Een erfgenaam kan de nalatenschap:</a:t>
            </a:r>
          </a:p>
        </p:txBody>
      </p:sp>
      <p:pic>
        <p:nvPicPr>
          <p:cNvPr id="9" name="Picture 2" descr="beco.economielokaal.nl Logo">
            <a:extLst>
              <a:ext uri="{FF2B5EF4-FFF2-40B4-BE49-F238E27FC236}">
                <a16:creationId xmlns:a16="http://schemas.microsoft.com/office/drawing/2014/main" id="{D621827E-B729-4DF2-BA3F-4D3C96CE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75" y="31919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78D61EAF-8AED-4657-BCB4-A028F333546D}"/>
              </a:ext>
            </a:extLst>
          </p:cNvPr>
          <p:cNvSpPr/>
          <p:nvPr/>
        </p:nvSpPr>
        <p:spPr>
          <a:xfrm>
            <a:off x="9565130" y="2199873"/>
            <a:ext cx="1832542" cy="1706424"/>
          </a:xfrm>
          <a:prstGeom prst="roundRect">
            <a:avLst/>
          </a:prstGeom>
          <a:gradFill flip="none" rotWithShape="1">
            <a:gsLst>
              <a:gs pos="0">
                <a:srgbClr val="83E3FF">
                  <a:tint val="66000"/>
                  <a:satMod val="160000"/>
                </a:srgbClr>
              </a:gs>
              <a:gs pos="50000">
                <a:srgbClr val="83E3FF">
                  <a:tint val="44500"/>
                  <a:satMod val="160000"/>
                </a:srgbClr>
              </a:gs>
              <a:gs pos="100000">
                <a:srgbClr val="83E3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10B8A595-5577-41B1-BBBF-2B3093306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63" y="2403853"/>
            <a:ext cx="1271709" cy="12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0637247-DC48-424F-8357-98217D445241}"/>
              </a:ext>
            </a:extLst>
          </p:cNvPr>
          <p:cNvSpPr txBox="1"/>
          <p:nvPr/>
        </p:nvSpPr>
        <p:spPr>
          <a:xfrm>
            <a:off x="9315386" y="3906297"/>
            <a:ext cx="241035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nl-NL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Zuiver aanvaarden:</a:t>
            </a:r>
          </a:p>
          <a:p>
            <a:pPr marL="0" lvl="1" algn="ctr">
              <a:tabLst>
                <a:tab pos="444500" algn="l"/>
              </a:tabLst>
            </a:pPr>
            <a:r>
              <a:rPr lang="nl-NL" sz="1600" dirty="0">
                <a:solidFill>
                  <a:schemeClr val="bg1"/>
                </a:solidFill>
              </a:rPr>
              <a:t>Zowel de bezittingen als de schulden volledig accepteren</a:t>
            </a:r>
          </a:p>
          <a:p>
            <a:pPr marL="0" lvl="1" algn="ctr">
              <a:tabLst>
                <a:tab pos="444500" algn="l"/>
              </a:tabLst>
            </a:pPr>
            <a:r>
              <a:rPr lang="nl-NL" sz="1600" i="1" dirty="0">
                <a:solidFill>
                  <a:schemeClr val="bg1"/>
                </a:solidFill>
              </a:rPr>
              <a:t>(ook al zijn de schulden hoger dan de bezittingen).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EAF83F0B-1133-42F4-BD55-6777EAE7170C}"/>
              </a:ext>
            </a:extLst>
          </p:cNvPr>
          <p:cNvSpPr/>
          <p:nvPr/>
        </p:nvSpPr>
        <p:spPr>
          <a:xfrm>
            <a:off x="5240490" y="2492858"/>
            <a:ext cx="1832542" cy="1706424"/>
          </a:xfrm>
          <a:prstGeom prst="roundRect">
            <a:avLst/>
          </a:prstGeom>
          <a:gradFill flip="none" rotWithShape="1">
            <a:gsLst>
              <a:gs pos="0">
                <a:srgbClr val="83E3FF">
                  <a:tint val="66000"/>
                  <a:satMod val="160000"/>
                </a:srgbClr>
              </a:gs>
              <a:gs pos="50000">
                <a:srgbClr val="83E3FF">
                  <a:tint val="44500"/>
                  <a:satMod val="160000"/>
                </a:srgbClr>
              </a:gs>
              <a:gs pos="100000">
                <a:srgbClr val="83E3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44B00C8-6B1C-4D71-AC47-1370283268AB}"/>
              </a:ext>
            </a:extLst>
          </p:cNvPr>
          <p:cNvSpPr txBox="1"/>
          <p:nvPr/>
        </p:nvSpPr>
        <p:spPr>
          <a:xfrm>
            <a:off x="4924266" y="4199282"/>
            <a:ext cx="24768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tabLst>
                <a:tab pos="444500" algn="l"/>
              </a:tabLst>
            </a:pPr>
            <a:r>
              <a:rPr lang="nl-N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Beneficiair aanvaarden (meest gekozen):</a:t>
            </a:r>
          </a:p>
          <a:p>
            <a:pPr algn="ctr">
              <a:tabLst>
                <a:tab pos="444500" algn="l"/>
              </a:tabLst>
            </a:pPr>
            <a:r>
              <a:rPr lang="nl-NL" sz="1600" dirty="0">
                <a:solidFill>
                  <a:schemeClr val="bg1"/>
                </a:solidFill>
              </a:rPr>
              <a:t>Alleen het deel van de bezittingen accepteren dat overblijft nadat de schulden van de erflater zijn betaald.</a:t>
            </a:r>
          </a:p>
        </p:txBody>
      </p:sp>
      <p:pic>
        <p:nvPicPr>
          <p:cNvPr id="4106" name="Picture 10" descr="Hulp bij schulden | Kredietbank Nederland">
            <a:extLst>
              <a:ext uri="{FF2B5EF4-FFF2-40B4-BE49-F238E27FC236}">
                <a16:creationId xmlns:a16="http://schemas.microsoft.com/office/drawing/2014/main" id="{8952B616-A5E0-4838-B4FF-65B9AA03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04" y="2636912"/>
            <a:ext cx="2475056" cy="14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36111435-9959-4AD8-9AC8-A1ADCA139DB5}"/>
              </a:ext>
            </a:extLst>
          </p:cNvPr>
          <p:cNvSpPr/>
          <p:nvPr/>
        </p:nvSpPr>
        <p:spPr>
          <a:xfrm>
            <a:off x="1146516" y="2871133"/>
            <a:ext cx="1832542" cy="1706424"/>
          </a:xfrm>
          <a:prstGeom prst="roundRect">
            <a:avLst/>
          </a:prstGeom>
          <a:gradFill flip="none" rotWithShape="1">
            <a:gsLst>
              <a:gs pos="0">
                <a:srgbClr val="83E3FF">
                  <a:tint val="66000"/>
                  <a:satMod val="160000"/>
                </a:srgbClr>
              </a:gs>
              <a:gs pos="50000">
                <a:srgbClr val="83E3FF">
                  <a:tint val="44500"/>
                  <a:satMod val="160000"/>
                </a:srgbClr>
              </a:gs>
              <a:gs pos="100000">
                <a:srgbClr val="83E3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43BCF30-EAAA-440A-80DF-00BD105EB1D8}"/>
              </a:ext>
            </a:extLst>
          </p:cNvPr>
          <p:cNvSpPr txBox="1"/>
          <p:nvPr/>
        </p:nvSpPr>
        <p:spPr>
          <a:xfrm>
            <a:off x="830292" y="4577557"/>
            <a:ext cx="247683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tabLst>
                <a:tab pos="444500" algn="l"/>
              </a:tabLst>
            </a:pPr>
            <a:r>
              <a:rPr lang="nl-NL" b="1" dirty="0">
                <a:solidFill>
                  <a:srgbClr val="FF0000"/>
                </a:solidFill>
              </a:rPr>
              <a:t>Verwerpen:</a:t>
            </a:r>
          </a:p>
          <a:p>
            <a:pPr algn="ctr">
              <a:tabLst>
                <a:tab pos="447675" algn="l"/>
              </a:tabLst>
            </a:pPr>
            <a:r>
              <a:rPr lang="nl-NL" sz="1600" dirty="0">
                <a:solidFill>
                  <a:schemeClr val="bg1"/>
                </a:solidFill>
              </a:rPr>
              <a:t>Zowel de bezittingen als de schulden volledig weigeren. Gevolg hiervan is: </a:t>
            </a:r>
            <a:r>
              <a:rPr lang="nl-NL" sz="1600" b="1" dirty="0">
                <a:solidFill>
                  <a:schemeClr val="bg1"/>
                </a:solidFill>
              </a:rPr>
              <a:t>plaatsvervulling.</a:t>
            </a:r>
            <a:br>
              <a:rPr lang="nl-NL" sz="1600" dirty="0"/>
            </a:br>
            <a:endParaRPr lang="nl-NL" sz="1600" dirty="0"/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CEA9648D-481F-462C-9739-491E9D27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1" y="3136225"/>
            <a:ext cx="1287211" cy="128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 animBg="1"/>
      <p:bldP spid="2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hoek 53">
            <a:extLst>
              <a:ext uri="{FF2B5EF4-FFF2-40B4-BE49-F238E27FC236}">
                <a16:creationId xmlns:a16="http://schemas.microsoft.com/office/drawing/2014/main" id="{7BB0A39C-6601-4A9B-ABE3-C8039EC686F2}"/>
              </a:ext>
            </a:extLst>
          </p:cNvPr>
          <p:cNvSpPr/>
          <p:nvPr/>
        </p:nvSpPr>
        <p:spPr>
          <a:xfrm>
            <a:off x="-24386" y="-2569"/>
            <a:ext cx="4799856" cy="6857999"/>
          </a:xfrm>
          <a:prstGeom prst="rect">
            <a:avLst/>
          </a:prstGeom>
          <a:gradFill flip="none" rotWithShape="1">
            <a:gsLst>
              <a:gs pos="0">
                <a:srgbClr val="275791"/>
              </a:gs>
              <a:gs pos="50000">
                <a:srgbClr val="7594B9"/>
              </a:gs>
              <a:gs pos="100000">
                <a:srgbClr val="7594B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2A2E55E-0807-479E-A991-FFDAB7D0DC9C}"/>
              </a:ext>
            </a:extLst>
          </p:cNvPr>
          <p:cNvGrpSpPr/>
          <p:nvPr/>
        </p:nvGrpSpPr>
        <p:grpSpPr>
          <a:xfrm>
            <a:off x="191344" y="164638"/>
            <a:ext cx="11809312" cy="1012351"/>
            <a:chOff x="0" y="7852"/>
            <a:chExt cx="8229600" cy="1127295"/>
          </a:xfrm>
          <a:solidFill>
            <a:srgbClr val="00B0F0"/>
          </a:solidFill>
        </p:grpSpPr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55B41E0F-9B96-410B-B7AA-293D8C35103B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fgeronde rechthoek 4">
              <a:extLst>
                <a:ext uri="{FF2B5EF4-FFF2-40B4-BE49-F238E27FC236}">
                  <a16:creationId xmlns:a16="http://schemas.microsoft.com/office/drawing/2014/main" id="{6DE03802-7CB7-45BB-98F0-83806A89E6CF}"/>
                </a:ext>
              </a:extLst>
            </p:cNvPr>
            <p:cNvSpPr/>
            <p:nvPr/>
          </p:nvSpPr>
          <p:spPr>
            <a:xfrm>
              <a:off x="76606" y="62883"/>
              <a:ext cx="8119540" cy="1017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1" tIns="238761" rIns="238761" bIns="238761" numCol="1" spcCol="1270" anchor="ctr" anchorCtr="0">
              <a:noAutofit/>
            </a:bodyPr>
            <a:lstStyle/>
            <a:p>
              <a:pPr marL="0" marR="0" lvl="0" indent="0" algn="l" defTabSz="27852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ERVEN: NETTO ERFENIS – ZONDER LEGITIEM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05FFB698-C976-4DCB-BB00-C82F46CA0896}"/>
              </a:ext>
            </a:extLst>
          </p:cNvPr>
          <p:cNvSpPr txBox="1"/>
          <p:nvPr/>
        </p:nvSpPr>
        <p:spPr>
          <a:xfrm>
            <a:off x="8976321" y="806131"/>
            <a:ext cx="329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Dia van Berry Hagendijk</a:t>
            </a:r>
          </a:p>
        </p:txBody>
      </p:sp>
      <p:pic>
        <p:nvPicPr>
          <p:cNvPr id="8" name="Picture 2" descr="beco.economielokaal.nl Logo">
            <a:extLst>
              <a:ext uri="{FF2B5EF4-FFF2-40B4-BE49-F238E27FC236}">
                <a16:creationId xmlns:a16="http://schemas.microsoft.com/office/drawing/2014/main" id="{FB4705E8-883A-4F82-83D2-CF4F12DB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75" y="31919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hthoek 44">
            <a:extLst>
              <a:ext uri="{FF2B5EF4-FFF2-40B4-BE49-F238E27FC236}">
                <a16:creationId xmlns:a16="http://schemas.microsoft.com/office/drawing/2014/main" id="{2E5C890B-B659-42C8-8089-BA770B6FDE87}"/>
              </a:ext>
            </a:extLst>
          </p:cNvPr>
          <p:cNvSpPr/>
          <p:nvPr/>
        </p:nvSpPr>
        <p:spPr>
          <a:xfrm>
            <a:off x="191344" y="1196752"/>
            <a:ext cx="442489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De erflater heeft slechts voor een deel van zijn nalatenschap een testament. Dus geldt voor het restant het wettelijk versterferfrecht.</a:t>
            </a:r>
          </a:p>
          <a:p>
            <a:endParaRPr lang="nl-NL" sz="1600" dirty="0">
              <a:solidFill>
                <a:schemeClr val="bg1"/>
              </a:solidFill>
            </a:endParaRPr>
          </a:p>
          <a:p>
            <a:endParaRPr lang="nl-NL" sz="1600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Gevraagd: </a:t>
            </a:r>
          </a:p>
          <a:p>
            <a:pPr>
              <a:tabLst>
                <a:tab pos="357188" algn="l"/>
              </a:tabLst>
            </a:pPr>
            <a:r>
              <a:rPr lang="nl-NL" sz="1600" b="1" dirty="0">
                <a:solidFill>
                  <a:schemeClr val="bg1"/>
                </a:solidFill>
              </a:rPr>
              <a:t>1a) 	</a:t>
            </a:r>
            <a:r>
              <a:rPr lang="nl-NL" sz="1600" dirty="0">
                <a:solidFill>
                  <a:schemeClr val="bg1"/>
                </a:solidFill>
              </a:rPr>
              <a:t>Wat is ieders </a:t>
            </a:r>
            <a:r>
              <a:rPr lang="nl-NL" sz="1600" b="1" dirty="0">
                <a:solidFill>
                  <a:schemeClr val="bg1"/>
                </a:solidFill>
              </a:rPr>
              <a:t>wettelijke erfdeel(breuk)</a:t>
            </a:r>
            <a:r>
              <a:rPr lang="nl-NL" sz="1600" dirty="0">
                <a:solidFill>
                  <a:schemeClr val="bg1"/>
                </a:solidFill>
              </a:rPr>
              <a:t>? </a:t>
            </a:r>
          </a:p>
          <a:p>
            <a:pPr>
              <a:tabLst>
                <a:tab pos="357188" algn="l"/>
                <a:tab pos="622300" algn="l"/>
              </a:tabLst>
            </a:pPr>
            <a:r>
              <a:rPr lang="nl-NL" sz="1400" b="1" i="1" dirty="0">
                <a:solidFill>
                  <a:schemeClr val="bg1"/>
                </a:solidFill>
                <a:sym typeface="Wingdings" panose="05000000000000000000" pitchFamily="2" charset="2"/>
              </a:rPr>
              <a:t>	= 	</a:t>
            </a:r>
            <a:r>
              <a:rPr lang="nl-NL" sz="1400" i="1" dirty="0">
                <a:solidFill>
                  <a:schemeClr val="bg1"/>
                </a:solidFill>
                <a:sym typeface="Wingdings" panose="05000000000000000000" pitchFamily="2" charset="2"/>
              </a:rPr>
              <a:t>1 / aantal erfgenamen in groep</a:t>
            </a:r>
          </a:p>
          <a:p>
            <a:pPr>
              <a:tabLst>
                <a:tab pos="357188" algn="l"/>
              </a:tabLst>
            </a:pPr>
            <a:endParaRPr lang="nl-NL" sz="1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tabLst>
                <a:tab pos="357188" algn="l"/>
              </a:tabLst>
            </a:pPr>
            <a:endParaRPr lang="nl-NL" sz="1600" dirty="0">
              <a:solidFill>
                <a:schemeClr val="bg1"/>
              </a:solidFill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Uitwerking plaatsvervulling: 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Gehele erfenis </a:t>
            </a:r>
          </a:p>
          <a:p>
            <a:pPr algn="ctr"/>
            <a:r>
              <a:rPr lang="nl-NL" sz="1600" b="1" dirty="0">
                <a:solidFill>
                  <a:schemeClr val="bg1"/>
                </a:solidFill>
                <a:sym typeface="Wingdings" panose="05000000000000000000" pitchFamily="2" charset="2"/>
              </a:rPr>
              <a:t>▽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  <a:sym typeface="Wingdings" panose="05000000000000000000" pitchFamily="2" charset="2"/>
              </a:rPr>
              <a:t> 1/4</a:t>
            </a:r>
            <a:r>
              <a:rPr lang="nl-NL" sz="16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e</a:t>
            </a:r>
            <a:r>
              <a:rPr lang="nl-NL" sz="1600" dirty="0">
                <a:solidFill>
                  <a:schemeClr val="bg1"/>
                </a:solidFill>
                <a:sym typeface="Wingdings" panose="05000000000000000000" pitchFamily="2" charset="2"/>
              </a:rPr>
              <a:t> voor kind 3 (dood)</a:t>
            </a:r>
          </a:p>
          <a:p>
            <a:pPr algn="ctr"/>
            <a:r>
              <a:rPr lang="nl-NL" sz="1600" b="1" dirty="0">
                <a:solidFill>
                  <a:schemeClr val="bg1"/>
                </a:solidFill>
                <a:sym typeface="Wingdings" panose="05000000000000000000" pitchFamily="2" charset="2"/>
              </a:rPr>
              <a:t>▽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  <a:sym typeface="Wingdings" panose="05000000000000000000" pitchFamily="2" charset="2"/>
              </a:rPr>
              <a:t> 1/2</a:t>
            </a:r>
            <a:r>
              <a:rPr lang="nl-NL" sz="16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e</a:t>
            </a:r>
            <a:r>
              <a:rPr lang="nl-NL" sz="1600" dirty="0">
                <a:solidFill>
                  <a:schemeClr val="bg1"/>
                </a:solidFill>
                <a:sym typeface="Wingdings" panose="05000000000000000000" pitchFamily="2" charset="2"/>
              </a:rPr>
              <a:t> van 1/4</a:t>
            </a:r>
            <a:r>
              <a:rPr lang="nl-NL" sz="16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e</a:t>
            </a:r>
            <a:r>
              <a:rPr lang="nl-NL" sz="1600" dirty="0">
                <a:solidFill>
                  <a:schemeClr val="bg1"/>
                </a:solidFill>
                <a:sym typeface="Wingdings" panose="05000000000000000000" pitchFamily="2" charset="2"/>
              </a:rPr>
              <a:t> voor ieder kleinkind = 1/8</a:t>
            </a:r>
            <a:r>
              <a:rPr lang="nl-NL" sz="16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e</a:t>
            </a:r>
            <a:endParaRPr lang="nl-NL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2CDA7444-2F5F-4585-B024-C21C226B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346" y="1783812"/>
            <a:ext cx="363636" cy="804923"/>
          </a:xfrm>
          <a:prstGeom prst="rect">
            <a:avLst/>
          </a:prstGeom>
        </p:spPr>
      </p:pic>
      <p:pic>
        <p:nvPicPr>
          <p:cNvPr id="26" name="Picture 6" descr="Download Glowing Halo Photos HQ PNG Image | FreePNGImg">
            <a:extLst>
              <a:ext uri="{FF2B5EF4-FFF2-40B4-BE49-F238E27FC236}">
                <a16:creationId xmlns:a16="http://schemas.microsoft.com/office/drawing/2014/main" id="{54FFB4F3-504C-42BD-BDB1-07346894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7379996" y="1749117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D50FC801-727C-4288-AC6E-6055E31C260F}"/>
              </a:ext>
            </a:extLst>
          </p:cNvPr>
          <p:cNvSpPr/>
          <p:nvPr/>
        </p:nvSpPr>
        <p:spPr>
          <a:xfrm>
            <a:off x="6827340" y="2795941"/>
            <a:ext cx="1253782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ERFLATER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52C8CCCB-28B1-44AF-A7C2-83B6C40897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9032" y="1793954"/>
            <a:ext cx="431068" cy="805292"/>
          </a:xfrm>
          <a:prstGeom prst="rect">
            <a:avLst/>
          </a:prstGeom>
        </p:spPr>
      </p:pic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280DD694-BCEE-4DD0-BB90-EC02F9673AFE}"/>
              </a:ext>
            </a:extLst>
          </p:cNvPr>
          <p:cNvSpPr/>
          <p:nvPr/>
        </p:nvSpPr>
        <p:spPr>
          <a:xfrm>
            <a:off x="8733830" y="2799448"/>
            <a:ext cx="126489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ECHTGENOOT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9DD2E32-F131-41DE-97B0-9F99F8609434}"/>
              </a:ext>
            </a:extLst>
          </p:cNvPr>
          <p:cNvCxnSpPr>
            <a:cxnSpLocks/>
          </p:cNvCxnSpPr>
          <p:nvPr/>
        </p:nvCxnSpPr>
        <p:spPr>
          <a:xfrm flipH="1">
            <a:off x="7752185" y="2276872"/>
            <a:ext cx="1368151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C8757029-6B70-4243-AD4C-7B7A2D4D913B}"/>
              </a:ext>
            </a:extLst>
          </p:cNvPr>
          <p:cNvCxnSpPr>
            <a:cxnSpLocks/>
          </p:cNvCxnSpPr>
          <p:nvPr/>
        </p:nvCxnSpPr>
        <p:spPr>
          <a:xfrm>
            <a:off x="8440278" y="2276872"/>
            <a:ext cx="0" cy="1008113"/>
          </a:xfrm>
          <a:prstGeom prst="straightConnector1">
            <a:avLst/>
          </a:prstGeom>
          <a:ln w="57150">
            <a:solidFill>
              <a:srgbClr val="F89AD9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3AC5BFD6-A56D-46CC-A337-90E2D9033F07}"/>
              </a:ext>
            </a:extLst>
          </p:cNvPr>
          <p:cNvCxnSpPr>
            <a:cxnSpLocks/>
          </p:cNvCxnSpPr>
          <p:nvPr/>
        </p:nvCxnSpPr>
        <p:spPr>
          <a:xfrm flipH="1">
            <a:off x="6853762" y="3254623"/>
            <a:ext cx="3130670" cy="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F231753C-DDBC-4F79-9CC4-7FB1980E1EF9}"/>
              </a:ext>
            </a:extLst>
          </p:cNvPr>
          <p:cNvSpPr/>
          <p:nvPr/>
        </p:nvSpPr>
        <p:spPr>
          <a:xfrm>
            <a:off x="6289874" y="4797444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KIND 1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9A644D2E-AEB7-4063-8E65-5239728B5C2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9165" y="3584179"/>
            <a:ext cx="363636" cy="804923"/>
          </a:xfrm>
          <a:prstGeom prst="rect">
            <a:avLst/>
          </a:prstGeom>
        </p:spPr>
      </p:pic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4A8C587B-4580-485F-97C4-775C8F1C3620}"/>
              </a:ext>
            </a:extLst>
          </p:cNvPr>
          <p:cNvCxnSpPr>
            <a:cxnSpLocks/>
          </p:cNvCxnSpPr>
          <p:nvPr/>
        </p:nvCxnSpPr>
        <p:spPr>
          <a:xfrm>
            <a:off x="9970416" y="3228329"/>
            <a:ext cx="0" cy="357060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23633C0C-F3B2-43EC-BC29-E8C7FD6FAADC}"/>
              </a:ext>
            </a:extLst>
          </p:cNvPr>
          <p:cNvSpPr/>
          <p:nvPr/>
        </p:nvSpPr>
        <p:spPr>
          <a:xfrm>
            <a:off x="7836266" y="4797443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KIND 2</a:t>
            </a:r>
          </a:p>
        </p:txBody>
      </p:sp>
      <p:pic>
        <p:nvPicPr>
          <p:cNvPr id="66" name="Afbeelding 65">
            <a:extLst>
              <a:ext uri="{FF2B5EF4-FFF2-40B4-BE49-F238E27FC236}">
                <a16:creationId xmlns:a16="http://schemas.microsoft.com/office/drawing/2014/main" id="{7AECE1B3-8C67-4C40-B201-10BA252DFE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3455" y="3584178"/>
            <a:ext cx="363636" cy="804923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FD8B1333-C086-4E52-9282-73BC10579E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61299" y="3584178"/>
            <a:ext cx="431068" cy="805292"/>
          </a:xfrm>
          <a:prstGeom prst="rect">
            <a:avLst/>
          </a:prstGeom>
        </p:spPr>
      </p:pic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025C711F-D717-4091-91B4-7C664EEF261E}"/>
              </a:ext>
            </a:extLst>
          </p:cNvPr>
          <p:cNvSpPr/>
          <p:nvPr/>
        </p:nvSpPr>
        <p:spPr>
          <a:xfrm>
            <a:off x="9388535" y="4797444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KIND 3</a:t>
            </a:r>
          </a:p>
        </p:txBody>
      </p: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88BA7258-52CB-4A6B-9D1D-DB1442B4BD93}"/>
              </a:ext>
            </a:extLst>
          </p:cNvPr>
          <p:cNvCxnSpPr>
            <a:cxnSpLocks/>
          </p:cNvCxnSpPr>
          <p:nvPr/>
        </p:nvCxnSpPr>
        <p:spPr>
          <a:xfrm flipV="1">
            <a:off x="9945480" y="5099007"/>
            <a:ext cx="0" cy="20220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19840D3D-E619-4BE0-A3F5-FFC4FA1C540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5614" y="5696759"/>
            <a:ext cx="295026" cy="598654"/>
          </a:xfrm>
          <a:prstGeom prst="rect">
            <a:avLst/>
          </a:prstGeom>
        </p:spPr>
      </p:pic>
      <p:sp>
        <p:nvSpPr>
          <p:cNvPr id="84" name="Rechthoek: afgeronde hoeken 83">
            <a:extLst>
              <a:ext uri="{FF2B5EF4-FFF2-40B4-BE49-F238E27FC236}">
                <a16:creationId xmlns:a16="http://schemas.microsoft.com/office/drawing/2014/main" id="{8C60785B-3D56-4C13-AA89-9293FA33AD0E}"/>
              </a:ext>
            </a:extLst>
          </p:cNvPr>
          <p:cNvSpPr/>
          <p:nvPr/>
        </p:nvSpPr>
        <p:spPr>
          <a:xfrm>
            <a:off x="8760296" y="6525636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KLEINKIND 1</a:t>
            </a:r>
          </a:p>
        </p:txBody>
      </p:sp>
      <p:sp>
        <p:nvSpPr>
          <p:cNvPr id="85" name="Rechthoek: afgeronde hoeken 84">
            <a:extLst>
              <a:ext uri="{FF2B5EF4-FFF2-40B4-BE49-F238E27FC236}">
                <a16:creationId xmlns:a16="http://schemas.microsoft.com/office/drawing/2014/main" id="{4E38AE00-20D7-4FBA-809A-D67187BBA86E}"/>
              </a:ext>
            </a:extLst>
          </p:cNvPr>
          <p:cNvSpPr/>
          <p:nvPr/>
        </p:nvSpPr>
        <p:spPr>
          <a:xfrm>
            <a:off x="9970054" y="6525636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KLEINKIND 2</a:t>
            </a:r>
          </a:p>
        </p:txBody>
      </p:sp>
      <p:pic>
        <p:nvPicPr>
          <p:cNvPr id="86" name="Afbeelding 85">
            <a:extLst>
              <a:ext uri="{FF2B5EF4-FFF2-40B4-BE49-F238E27FC236}">
                <a16:creationId xmlns:a16="http://schemas.microsoft.com/office/drawing/2014/main" id="{29E56276-E549-4A23-9963-89092E88AA0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5371" y="5707326"/>
            <a:ext cx="295026" cy="598654"/>
          </a:xfrm>
          <a:prstGeom prst="rect">
            <a:avLst/>
          </a:prstGeom>
        </p:spPr>
      </p:pic>
      <p:cxnSp>
        <p:nvCxnSpPr>
          <p:cNvPr id="87" name="Rechte verbindingslijn met pijl 86">
            <a:extLst>
              <a:ext uri="{FF2B5EF4-FFF2-40B4-BE49-F238E27FC236}">
                <a16:creationId xmlns:a16="http://schemas.microsoft.com/office/drawing/2014/main" id="{B447CFD2-289D-4234-BE5D-C56EAF56F9F0}"/>
              </a:ext>
            </a:extLst>
          </p:cNvPr>
          <p:cNvCxnSpPr>
            <a:cxnSpLocks/>
          </p:cNvCxnSpPr>
          <p:nvPr/>
        </p:nvCxnSpPr>
        <p:spPr>
          <a:xfrm flipH="1">
            <a:off x="9343125" y="5308021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B107A633-C45C-44D4-9382-4013E59339AB}"/>
              </a:ext>
            </a:extLst>
          </p:cNvPr>
          <p:cNvCxnSpPr>
            <a:cxnSpLocks/>
          </p:cNvCxnSpPr>
          <p:nvPr/>
        </p:nvCxnSpPr>
        <p:spPr>
          <a:xfrm flipH="1">
            <a:off x="10541425" y="5303106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CB17F868-3EE0-4D38-A637-0570688C98F8}"/>
              </a:ext>
            </a:extLst>
          </p:cNvPr>
          <p:cNvCxnSpPr>
            <a:cxnSpLocks/>
          </p:cNvCxnSpPr>
          <p:nvPr/>
        </p:nvCxnSpPr>
        <p:spPr>
          <a:xfrm flipH="1">
            <a:off x="9317290" y="5331583"/>
            <a:ext cx="1235594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C424268F-7BEE-420D-B28D-3056DE403B07}"/>
              </a:ext>
            </a:extLst>
          </p:cNvPr>
          <p:cNvCxnSpPr>
            <a:cxnSpLocks/>
          </p:cNvCxnSpPr>
          <p:nvPr/>
        </p:nvCxnSpPr>
        <p:spPr>
          <a:xfrm flipH="1">
            <a:off x="6871754" y="3228330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0020EFAC-1373-4ED2-AE39-F10FFBE8FCEF}"/>
                  </a:ext>
                </a:extLst>
              </p:cNvPr>
              <p:cNvSpPr txBox="1"/>
              <p:nvPr/>
            </p:nvSpPr>
            <p:spPr>
              <a:xfrm>
                <a:off x="6798058" y="3645024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0020EFAC-1373-4ED2-AE39-F10FFBE8F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58" y="3645024"/>
                <a:ext cx="139461" cy="403316"/>
              </a:xfrm>
              <a:prstGeom prst="rect">
                <a:avLst/>
              </a:prstGeom>
              <a:blipFill>
                <a:blip r:embed="rId9"/>
                <a:stretch>
                  <a:fillRect l="-3043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533C5D34-99D0-4CEA-8D55-0167D73A99E6}"/>
                  </a:ext>
                </a:extLst>
              </p:cNvPr>
              <p:cNvSpPr txBox="1"/>
              <p:nvPr/>
            </p:nvSpPr>
            <p:spPr>
              <a:xfrm>
                <a:off x="8364796" y="3645023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533C5D34-99D0-4CEA-8D55-0167D73A9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796" y="3645023"/>
                <a:ext cx="139461" cy="403316"/>
              </a:xfrm>
              <a:prstGeom prst="rect">
                <a:avLst/>
              </a:prstGeom>
              <a:blipFill>
                <a:blip r:embed="rId9"/>
                <a:stretch>
                  <a:fillRect l="-3043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86199A4-C5FA-44F3-A7F8-40A00E20A16F}"/>
                  </a:ext>
                </a:extLst>
              </p:cNvPr>
              <p:cNvSpPr txBox="1"/>
              <p:nvPr/>
            </p:nvSpPr>
            <p:spPr>
              <a:xfrm>
                <a:off x="10483153" y="5712998"/>
                <a:ext cx="13946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86199A4-C5FA-44F3-A7F8-40A00E20A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153" y="5712998"/>
                <a:ext cx="139461" cy="404726"/>
              </a:xfrm>
              <a:prstGeom prst="rect">
                <a:avLst/>
              </a:prstGeom>
              <a:blipFill>
                <a:blip r:embed="rId10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B0E34114-B0CC-4859-8654-D954CCD71923}"/>
                  </a:ext>
                </a:extLst>
              </p:cNvPr>
              <p:cNvSpPr txBox="1"/>
              <p:nvPr/>
            </p:nvSpPr>
            <p:spPr>
              <a:xfrm>
                <a:off x="9294835" y="1861489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B0E34114-B0CC-4859-8654-D954CCD71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35" y="1861489"/>
                <a:ext cx="139461" cy="403316"/>
              </a:xfrm>
              <a:prstGeom prst="rect">
                <a:avLst/>
              </a:prstGeom>
              <a:blipFill>
                <a:blip r:embed="rId9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1A22392B-6F1A-4DC6-BCC3-7CBB8AC30B74}"/>
                  </a:ext>
                </a:extLst>
              </p:cNvPr>
              <p:cNvSpPr txBox="1"/>
              <p:nvPr/>
            </p:nvSpPr>
            <p:spPr>
              <a:xfrm>
                <a:off x="9904985" y="3645023"/>
                <a:ext cx="143695" cy="403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1A22392B-6F1A-4DC6-BCC3-7CBB8AC30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985" y="3645023"/>
                <a:ext cx="143695" cy="403316"/>
              </a:xfrm>
              <a:prstGeom prst="rect">
                <a:avLst/>
              </a:prstGeom>
              <a:blipFill>
                <a:blip r:embed="rId9"/>
                <a:stretch>
                  <a:fillRect l="-26087" r="-30435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C49C6AA3-93ED-4FA3-806D-135677F21C42}"/>
                  </a:ext>
                </a:extLst>
              </p:cNvPr>
              <p:cNvSpPr txBox="1"/>
              <p:nvPr/>
            </p:nvSpPr>
            <p:spPr>
              <a:xfrm>
                <a:off x="9273394" y="5707326"/>
                <a:ext cx="13946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C49C6AA3-93ED-4FA3-806D-135677F21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394" y="5707326"/>
                <a:ext cx="139461" cy="404726"/>
              </a:xfrm>
              <a:prstGeom prst="rect">
                <a:avLst/>
              </a:prstGeom>
              <a:blipFill>
                <a:blip r:embed="rId10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EAEE6511-5A84-41B3-8995-508F21ED5716}"/>
              </a:ext>
            </a:extLst>
          </p:cNvPr>
          <p:cNvCxnSpPr>
            <a:cxnSpLocks/>
          </p:cNvCxnSpPr>
          <p:nvPr/>
        </p:nvCxnSpPr>
        <p:spPr>
          <a:xfrm flipH="1">
            <a:off x="8440278" y="3224354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" descr="Download Glowing Halo Photos HQ PNG Image | FreePNGImg">
            <a:extLst>
              <a:ext uri="{FF2B5EF4-FFF2-40B4-BE49-F238E27FC236}">
                <a16:creationId xmlns:a16="http://schemas.microsoft.com/office/drawing/2014/main" id="{5C577BDC-8D60-4085-8890-EE142FF7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9861664" y="3550852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Ovaal 72">
            <a:extLst>
              <a:ext uri="{FF2B5EF4-FFF2-40B4-BE49-F238E27FC236}">
                <a16:creationId xmlns:a16="http://schemas.microsoft.com/office/drawing/2014/main" id="{6044082C-A21E-4570-B887-B156EBD3D274}"/>
              </a:ext>
            </a:extLst>
          </p:cNvPr>
          <p:cNvSpPr/>
          <p:nvPr/>
        </p:nvSpPr>
        <p:spPr>
          <a:xfrm>
            <a:off x="1322985" y="5805264"/>
            <a:ext cx="929934" cy="92333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4" name="Picture 6" descr="Document, green, portrait, text, file, paper, sheet icon - Download on  Iconfinder">
            <a:extLst>
              <a:ext uri="{FF2B5EF4-FFF2-40B4-BE49-F238E27FC236}">
                <a16:creationId xmlns:a16="http://schemas.microsoft.com/office/drawing/2014/main" id="{6797D3AF-6066-47F9-924D-D015193B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85" y="5944913"/>
            <a:ext cx="666934" cy="6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vaal 74">
            <a:extLst>
              <a:ext uri="{FF2B5EF4-FFF2-40B4-BE49-F238E27FC236}">
                <a16:creationId xmlns:a16="http://schemas.microsoft.com/office/drawing/2014/main" id="{B0110518-FB64-4E93-9E0B-2F140824DC69}"/>
              </a:ext>
            </a:extLst>
          </p:cNvPr>
          <p:cNvSpPr/>
          <p:nvPr/>
        </p:nvSpPr>
        <p:spPr>
          <a:xfrm>
            <a:off x="2537717" y="5805264"/>
            <a:ext cx="929934" cy="923330"/>
          </a:xfrm>
          <a:prstGeom prst="ellipse">
            <a:avLst/>
          </a:prstGeom>
          <a:solidFill>
            <a:srgbClr val="F024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6" name="Afbeelding 75">
            <a:extLst>
              <a:ext uri="{FF2B5EF4-FFF2-40B4-BE49-F238E27FC236}">
                <a16:creationId xmlns:a16="http://schemas.microsoft.com/office/drawing/2014/main" id="{6EE26F26-68BF-412E-914F-938F03FA32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8452" y="5912609"/>
            <a:ext cx="1081099" cy="7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41" grpId="0" animBg="1"/>
      <p:bldP spid="65" grpId="0" animBg="1"/>
      <p:bldP spid="68" grpId="0" animBg="1"/>
      <p:bldP spid="84" grpId="0" animBg="1"/>
      <p:bldP spid="85" grpId="0" animBg="1"/>
      <p:bldP spid="98" grpId="0"/>
      <p:bldP spid="99" grpId="0"/>
      <p:bldP spid="100" grpId="0"/>
      <p:bldP spid="101" grpId="0"/>
      <p:bldP spid="102" grpId="0"/>
      <p:bldP spid="102" grpId="1"/>
      <p:bldP spid="103" grpId="0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hthoek: afgeronde hoeken 88">
            <a:extLst>
              <a:ext uri="{FF2B5EF4-FFF2-40B4-BE49-F238E27FC236}">
                <a16:creationId xmlns:a16="http://schemas.microsoft.com/office/drawing/2014/main" id="{8C348E95-25DE-4A5F-B820-7E6196437023}"/>
              </a:ext>
            </a:extLst>
          </p:cNvPr>
          <p:cNvSpPr/>
          <p:nvPr/>
        </p:nvSpPr>
        <p:spPr>
          <a:xfrm>
            <a:off x="6616284" y="2524279"/>
            <a:ext cx="1917299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€ 90.000 nalatenschap</a:t>
            </a:r>
          </a:p>
        </p:txBody>
      </p:sp>
      <p:sp>
        <p:nvSpPr>
          <p:cNvPr id="104" name="Rechthoek: afgeronde hoeken 103">
            <a:extLst>
              <a:ext uri="{FF2B5EF4-FFF2-40B4-BE49-F238E27FC236}">
                <a16:creationId xmlns:a16="http://schemas.microsoft.com/office/drawing/2014/main" id="{D346E228-2B1F-40C1-8830-78C78882BEBA}"/>
              </a:ext>
            </a:extLst>
          </p:cNvPr>
          <p:cNvSpPr/>
          <p:nvPr/>
        </p:nvSpPr>
        <p:spPr>
          <a:xfrm>
            <a:off x="6612087" y="2523905"/>
            <a:ext cx="1917299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€ 80.000 nalatenschap</a:t>
            </a: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08992F89-EC44-49F9-B5BA-9331F2F83226}"/>
              </a:ext>
            </a:extLst>
          </p:cNvPr>
          <p:cNvSpPr/>
          <p:nvPr/>
        </p:nvSpPr>
        <p:spPr>
          <a:xfrm>
            <a:off x="-24386" y="-2569"/>
            <a:ext cx="4799856" cy="6857999"/>
          </a:xfrm>
          <a:prstGeom prst="rect">
            <a:avLst/>
          </a:prstGeom>
          <a:gradFill flip="none" rotWithShape="1">
            <a:gsLst>
              <a:gs pos="0">
                <a:srgbClr val="275791"/>
              </a:gs>
              <a:gs pos="50000">
                <a:srgbClr val="7594B9"/>
              </a:gs>
              <a:gs pos="100000">
                <a:srgbClr val="7594B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7" name="Rechthoek: afgeronde hoeken 136">
            <a:extLst>
              <a:ext uri="{FF2B5EF4-FFF2-40B4-BE49-F238E27FC236}">
                <a16:creationId xmlns:a16="http://schemas.microsoft.com/office/drawing/2014/main" id="{9CA682BA-9957-406C-A5B1-EE11016C8770}"/>
              </a:ext>
            </a:extLst>
          </p:cNvPr>
          <p:cNvSpPr/>
          <p:nvPr/>
        </p:nvSpPr>
        <p:spPr>
          <a:xfrm>
            <a:off x="5563465" y="2527612"/>
            <a:ext cx="2944096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€ 70.000 wettelijke erfmassa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2A2E55E-0807-479E-A991-FFDAB7D0DC9C}"/>
              </a:ext>
            </a:extLst>
          </p:cNvPr>
          <p:cNvGrpSpPr/>
          <p:nvPr/>
        </p:nvGrpSpPr>
        <p:grpSpPr>
          <a:xfrm>
            <a:off x="191344" y="164638"/>
            <a:ext cx="11809312" cy="1012351"/>
            <a:chOff x="0" y="7852"/>
            <a:chExt cx="8229600" cy="1127295"/>
          </a:xfrm>
          <a:solidFill>
            <a:srgbClr val="00B0F0"/>
          </a:solidFill>
        </p:grpSpPr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55B41E0F-9B96-410B-B7AA-293D8C35103B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fgeronde rechthoek 4">
              <a:extLst>
                <a:ext uri="{FF2B5EF4-FFF2-40B4-BE49-F238E27FC236}">
                  <a16:creationId xmlns:a16="http://schemas.microsoft.com/office/drawing/2014/main" id="{6DE03802-7CB7-45BB-98F0-83806A89E6CF}"/>
                </a:ext>
              </a:extLst>
            </p:cNvPr>
            <p:cNvSpPr/>
            <p:nvPr/>
          </p:nvSpPr>
          <p:spPr>
            <a:xfrm>
              <a:off x="76606" y="62883"/>
              <a:ext cx="8119540" cy="1017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1" tIns="238761" rIns="238761" bIns="238761" numCol="1" spcCol="1270" anchor="ctr" anchorCtr="0">
              <a:noAutofit/>
            </a:bodyPr>
            <a:lstStyle/>
            <a:p>
              <a:pPr marL="0" marR="0" lvl="0" indent="0" algn="l" defTabSz="27852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ERVEN: NETTO ERFENIS – ZONDER LEGITIEM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05FFB698-C976-4DCB-BB00-C82F46CA0896}"/>
              </a:ext>
            </a:extLst>
          </p:cNvPr>
          <p:cNvSpPr txBox="1"/>
          <p:nvPr/>
        </p:nvSpPr>
        <p:spPr>
          <a:xfrm>
            <a:off x="8976321" y="806131"/>
            <a:ext cx="329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Dia van Berry Hagendijk</a:t>
            </a:r>
          </a:p>
        </p:txBody>
      </p:sp>
      <p:pic>
        <p:nvPicPr>
          <p:cNvPr id="8" name="Picture 2" descr="beco.economielokaal.nl Logo">
            <a:extLst>
              <a:ext uri="{FF2B5EF4-FFF2-40B4-BE49-F238E27FC236}">
                <a16:creationId xmlns:a16="http://schemas.microsoft.com/office/drawing/2014/main" id="{FB4705E8-883A-4F82-83D2-CF4F12DB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75" y="31919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2CDA7444-2F5F-4585-B024-C21C226B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346" y="1783812"/>
            <a:ext cx="363636" cy="804923"/>
          </a:xfrm>
          <a:prstGeom prst="rect">
            <a:avLst/>
          </a:prstGeom>
        </p:spPr>
      </p:pic>
      <p:pic>
        <p:nvPicPr>
          <p:cNvPr id="26" name="Picture 6" descr="Download Glowing Halo Photos HQ PNG Image | FreePNGImg">
            <a:extLst>
              <a:ext uri="{FF2B5EF4-FFF2-40B4-BE49-F238E27FC236}">
                <a16:creationId xmlns:a16="http://schemas.microsoft.com/office/drawing/2014/main" id="{54FFB4F3-504C-42BD-BDB1-07346894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7379996" y="1749117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D50FC801-727C-4288-AC6E-6055E31C260F}"/>
              </a:ext>
            </a:extLst>
          </p:cNvPr>
          <p:cNvSpPr/>
          <p:nvPr/>
        </p:nvSpPr>
        <p:spPr>
          <a:xfrm>
            <a:off x="6827340" y="2795941"/>
            <a:ext cx="1253782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ERFLATER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52C8CCCB-28B1-44AF-A7C2-83B6C40897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9032" y="1793954"/>
            <a:ext cx="431068" cy="805292"/>
          </a:xfrm>
          <a:prstGeom prst="rect">
            <a:avLst/>
          </a:prstGeom>
        </p:spPr>
      </p:pic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280DD694-BCEE-4DD0-BB90-EC02F9673AFE}"/>
              </a:ext>
            </a:extLst>
          </p:cNvPr>
          <p:cNvSpPr/>
          <p:nvPr/>
        </p:nvSpPr>
        <p:spPr>
          <a:xfrm>
            <a:off x="8733830" y="2799448"/>
            <a:ext cx="126489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ECHTGENOOT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9DD2E32-F131-41DE-97B0-9F99F8609434}"/>
              </a:ext>
            </a:extLst>
          </p:cNvPr>
          <p:cNvCxnSpPr>
            <a:cxnSpLocks/>
          </p:cNvCxnSpPr>
          <p:nvPr/>
        </p:nvCxnSpPr>
        <p:spPr>
          <a:xfrm flipH="1">
            <a:off x="7752185" y="2276872"/>
            <a:ext cx="1368151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C8757029-6B70-4243-AD4C-7B7A2D4D913B}"/>
              </a:ext>
            </a:extLst>
          </p:cNvPr>
          <p:cNvCxnSpPr>
            <a:cxnSpLocks/>
          </p:cNvCxnSpPr>
          <p:nvPr/>
        </p:nvCxnSpPr>
        <p:spPr>
          <a:xfrm>
            <a:off x="8440278" y="2276872"/>
            <a:ext cx="0" cy="1008113"/>
          </a:xfrm>
          <a:prstGeom prst="straightConnector1">
            <a:avLst/>
          </a:prstGeom>
          <a:ln w="57150">
            <a:solidFill>
              <a:srgbClr val="F89AD9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3AC5BFD6-A56D-46CC-A337-90E2D9033F07}"/>
              </a:ext>
            </a:extLst>
          </p:cNvPr>
          <p:cNvCxnSpPr>
            <a:cxnSpLocks/>
          </p:cNvCxnSpPr>
          <p:nvPr/>
        </p:nvCxnSpPr>
        <p:spPr>
          <a:xfrm flipH="1">
            <a:off x="6853762" y="3254623"/>
            <a:ext cx="3130670" cy="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F231753C-DDBC-4F79-9CC4-7FB1980E1EF9}"/>
              </a:ext>
            </a:extLst>
          </p:cNvPr>
          <p:cNvSpPr/>
          <p:nvPr/>
        </p:nvSpPr>
        <p:spPr>
          <a:xfrm>
            <a:off x="6289874" y="4797444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1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9A644D2E-AEB7-4063-8E65-5239728B5C2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9165" y="3584179"/>
            <a:ext cx="363636" cy="804923"/>
          </a:xfrm>
          <a:prstGeom prst="rect">
            <a:avLst/>
          </a:prstGeom>
        </p:spPr>
      </p:pic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4A8C587B-4580-485F-97C4-775C8F1C3620}"/>
              </a:ext>
            </a:extLst>
          </p:cNvPr>
          <p:cNvCxnSpPr>
            <a:cxnSpLocks/>
          </p:cNvCxnSpPr>
          <p:nvPr/>
        </p:nvCxnSpPr>
        <p:spPr>
          <a:xfrm>
            <a:off x="9970416" y="3228329"/>
            <a:ext cx="0" cy="357060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23633C0C-F3B2-43EC-BC29-E8C7FD6FAADC}"/>
              </a:ext>
            </a:extLst>
          </p:cNvPr>
          <p:cNvSpPr/>
          <p:nvPr/>
        </p:nvSpPr>
        <p:spPr>
          <a:xfrm>
            <a:off x="7836266" y="4797443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2</a:t>
            </a:r>
          </a:p>
        </p:txBody>
      </p:sp>
      <p:pic>
        <p:nvPicPr>
          <p:cNvPr id="66" name="Afbeelding 65">
            <a:extLst>
              <a:ext uri="{FF2B5EF4-FFF2-40B4-BE49-F238E27FC236}">
                <a16:creationId xmlns:a16="http://schemas.microsoft.com/office/drawing/2014/main" id="{7AECE1B3-8C67-4C40-B201-10BA252DFE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3455" y="3584178"/>
            <a:ext cx="363636" cy="804923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FD8B1333-C086-4E52-9282-73BC10579E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61299" y="3584178"/>
            <a:ext cx="431068" cy="805292"/>
          </a:xfrm>
          <a:prstGeom prst="rect">
            <a:avLst/>
          </a:prstGeom>
        </p:spPr>
      </p:pic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025C711F-D717-4091-91B4-7C664EEF261E}"/>
              </a:ext>
            </a:extLst>
          </p:cNvPr>
          <p:cNvSpPr/>
          <p:nvPr/>
        </p:nvSpPr>
        <p:spPr>
          <a:xfrm>
            <a:off x="9388535" y="4797444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3</a:t>
            </a:r>
          </a:p>
        </p:txBody>
      </p: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88BA7258-52CB-4A6B-9D1D-DB1442B4BD93}"/>
              </a:ext>
            </a:extLst>
          </p:cNvPr>
          <p:cNvCxnSpPr>
            <a:cxnSpLocks/>
          </p:cNvCxnSpPr>
          <p:nvPr/>
        </p:nvCxnSpPr>
        <p:spPr>
          <a:xfrm flipV="1">
            <a:off x="9946325" y="5099007"/>
            <a:ext cx="0" cy="20220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19840D3D-E619-4BE0-A3F5-FFC4FA1C540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6459" y="5696759"/>
            <a:ext cx="295026" cy="598654"/>
          </a:xfrm>
          <a:prstGeom prst="rect">
            <a:avLst/>
          </a:prstGeom>
        </p:spPr>
      </p:pic>
      <p:sp>
        <p:nvSpPr>
          <p:cNvPr id="84" name="Rechthoek: afgeronde hoeken 83">
            <a:extLst>
              <a:ext uri="{FF2B5EF4-FFF2-40B4-BE49-F238E27FC236}">
                <a16:creationId xmlns:a16="http://schemas.microsoft.com/office/drawing/2014/main" id="{8C60785B-3D56-4C13-AA89-9293FA33AD0E}"/>
              </a:ext>
            </a:extLst>
          </p:cNvPr>
          <p:cNvSpPr/>
          <p:nvPr/>
        </p:nvSpPr>
        <p:spPr>
          <a:xfrm>
            <a:off x="8761141" y="6525636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KLEINKIND 1</a:t>
            </a:r>
          </a:p>
        </p:txBody>
      </p:sp>
      <p:sp>
        <p:nvSpPr>
          <p:cNvPr id="85" name="Rechthoek: afgeronde hoeken 84">
            <a:extLst>
              <a:ext uri="{FF2B5EF4-FFF2-40B4-BE49-F238E27FC236}">
                <a16:creationId xmlns:a16="http://schemas.microsoft.com/office/drawing/2014/main" id="{4E38AE00-20D7-4FBA-809A-D67187BBA86E}"/>
              </a:ext>
            </a:extLst>
          </p:cNvPr>
          <p:cNvSpPr/>
          <p:nvPr/>
        </p:nvSpPr>
        <p:spPr>
          <a:xfrm>
            <a:off x="9970899" y="6525636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KLEINKIND 2</a:t>
            </a:r>
          </a:p>
        </p:txBody>
      </p:sp>
      <p:pic>
        <p:nvPicPr>
          <p:cNvPr id="86" name="Afbeelding 85">
            <a:extLst>
              <a:ext uri="{FF2B5EF4-FFF2-40B4-BE49-F238E27FC236}">
                <a16:creationId xmlns:a16="http://schemas.microsoft.com/office/drawing/2014/main" id="{29E56276-E549-4A23-9963-89092E88AA0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6216" y="5707326"/>
            <a:ext cx="295026" cy="598654"/>
          </a:xfrm>
          <a:prstGeom prst="rect">
            <a:avLst/>
          </a:prstGeom>
        </p:spPr>
      </p:pic>
      <p:cxnSp>
        <p:nvCxnSpPr>
          <p:cNvPr id="87" name="Rechte verbindingslijn met pijl 86">
            <a:extLst>
              <a:ext uri="{FF2B5EF4-FFF2-40B4-BE49-F238E27FC236}">
                <a16:creationId xmlns:a16="http://schemas.microsoft.com/office/drawing/2014/main" id="{B447CFD2-289D-4234-BE5D-C56EAF56F9F0}"/>
              </a:ext>
            </a:extLst>
          </p:cNvPr>
          <p:cNvCxnSpPr>
            <a:cxnSpLocks/>
          </p:cNvCxnSpPr>
          <p:nvPr/>
        </p:nvCxnSpPr>
        <p:spPr>
          <a:xfrm flipH="1">
            <a:off x="9343970" y="5308021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B107A633-C45C-44D4-9382-4013E59339AB}"/>
              </a:ext>
            </a:extLst>
          </p:cNvPr>
          <p:cNvCxnSpPr>
            <a:cxnSpLocks/>
          </p:cNvCxnSpPr>
          <p:nvPr/>
        </p:nvCxnSpPr>
        <p:spPr>
          <a:xfrm flipH="1">
            <a:off x="10542270" y="5303106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CB17F868-3EE0-4D38-A637-0570688C98F8}"/>
              </a:ext>
            </a:extLst>
          </p:cNvPr>
          <p:cNvCxnSpPr>
            <a:cxnSpLocks/>
          </p:cNvCxnSpPr>
          <p:nvPr/>
        </p:nvCxnSpPr>
        <p:spPr>
          <a:xfrm flipH="1">
            <a:off x="9318135" y="5331583"/>
            <a:ext cx="1235594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C424268F-7BEE-420D-B28D-3056DE403B07}"/>
              </a:ext>
            </a:extLst>
          </p:cNvPr>
          <p:cNvCxnSpPr>
            <a:cxnSpLocks/>
          </p:cNvCxnSpPr>
          <p:nvPr/>
        </p:nvCxnSpPr>
        <p:spPr>
          <a:xfrm flipH="1">
            <a:off x="6871754" y="3228330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86199A4-C5FA-44F3-A7F8-40A00E20A16F}"/>
                  </a:ext>
                </a:extLst>
              </p:cNvPr>
              <p:cNvSpPr txBox="1"/>
              <p:nvPr/>
            </p:nvSpPr>
            <p:spPr>
              <a:xfrm>
                <a:off x="10483998" y="5712998"/>
                <a:ext cx="13946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86199A4-C5FA-44F3-A7F8-40A00E20A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998" y="5712998"/>
                <a:ext cx="139461" cy="404726"/>
              </a:xfrm>
              <a:prstGeom prst="rect">
                <a:avLst/>
              </a:prstGeom>
              <a:blipFill>
                <a:blip r:embed="rId9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B0E34114-B0CC-4859-8654-D954CCD71923}"/>
                  </a:ext>
                </a:extLst>
              </p:cNvPr>
              <p:cNvSpPr txBox="1"/>
              <p:nvPr/>
            </p:nvSpPr>
            <p:spPr>
              <a:xfrm>
                <a:off x="9294835" y="1861489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B0E34114-B0CC-4859-8654-D954CCD71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35" y="1861489"/>
                <a:ext cx="139461" cy="403316"/>
              </a:xfrm>
              <a:prstGeom prst="rect">
                <a:avLst/>
              </a:prstGeom>
              <a:blipFill>
                <a:blip r:embed="rId10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C49C6AA3-93ED-4FA3-806D-135677F21C42}"/>
                  </a:ext>
                </a:extLst>
              </p:cNvPr>
              <p:cNvSpPr txBox="1"/>
              <p:nvPr/>
            </p:nvSpPr>
            <p:spPr>
              <a:xfrm>
                <a:off x="9274239" y="5707326"/>
                <a:ext cx="13946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C49C6AA3-93ED-4FA3-806D-135677F21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239" y="5707326"/>
                <a:ext cx="139461" cy="404726"/>
              </a:xfrm>
              <a:prstGeom prst="rect">
                <a:avLst/>
              </a:prstGeom>
              <a:blipFill>
                <a:blip r:embed="rId9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8" descr="House Emoji Icon of Flat style - Available in SVG, PNG, EPS, AI &amp; Icon fonts">
            <a:extLst>
              <a:ext uri="{FF2B5EF4-FFF2-40B4-BE49-F238E27FC236}">
                <a16:creationId xmlns:a16="http://schemas.microsoft.com/office/drawing/2014/main" id="{42FC0ED1-69EE-4BEB-B828-62266BC3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12" y="1434074"/>
            <a:ext cx="712863" cy="7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Afbeeldingsresultaat voor euro pile">
            <a:extLst>
              <a:ext uri="{FF2B5EF4-FFF2-40B4-BE49-F238E27FC236}">
                <a16:creationId xmlns:a16="http://schemas.microsoft.com/office/drawing/2014/main" id="{C9FE2650-6530-42B1-B638-E7428AD9A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260899" y="1730749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Afbeeldingsresultaat voor euro pile">
            <a:extLst>
              <a:ext uri="{FF2B5EF4-FFF2-40B4-BE49-F238E27FC236}">
                <a16:creationId xmlns:a16="http://schemas.microsoft.com/office/drawing/2014/main" id="{55FFF785-81F2-458F-9DF8-6AEFC4675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286095" y="1365163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Afbeeldingsresultaat voor euro pile">
            <a:extLst>
              <a:ext uri="{FF2B5EF4-FFF2-40B4-BE49-F238E27FC236}">
                <a16:creationId xmlns:a16="http://schemas.microsoft.com/office/drawing/2014/main" id="{6A1D0FDA-3629-4A20-9ECC-4D4324F28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617011" y="1730749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hthoekige driehoek 125">
            <a:extLst>
              <a:ext uri="{FF2B5EF4-FFF2-40B4-BE49-F238E27FC236}">
                <a16:creationId xmlns:a16="http://schemas.microsoft.com/office/drawing/2014/main" id="{70C3AD5C-0AF7-4E62-A577-682140AA2B7B}"/>
              </a:ext>
            </a:extLst>
          </p:cNvPr>
          <p:cNvSpPr/>
          <p:nvPr/>
        </p:nvSpPr>
        <p:spPr>
          <a:xfrm rot="9868251">
            <a:off x="7827598" y="1391900"/>
            <a:ext cx="1212307" cy="980511"/>
          </a:xfrm>
          <a:prstGeom prst="rtTriangle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8" name="Rechte verbindingslijn 127">
            <a:extLst>
              <a:ext uri="{FF2B5EF4-FFF2-40B4-BE49-F238E27FC236}">
                <a16:creationId xmlns:a16="http://schemas.microsoft.com/office/drawing/2014/main" id="{F3E1C92D-6C4E-4CCD-ACE4-ABBB489F84FC}"/>
              </a:ext>
            </a:extLst>
          </p:cNvPr>
          <p:cNvCxnSpPr>
            <a:cxnSpLocks/>
          </p:cNvCxnSpPr>
          <p:nvPr/>
        </p:nvCxnSpPr>
        <p:spPr>
          <a:xfrm>
            <a:off x="7755631" y="1588354"/>
            <a:ext cx="1419088" cy="6161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hthoek: afgeronde hoeken 128">
            <a:extLst>
              <a:ext uri="{FF2B5EF4-FFF2-40B4-BE49-F238E27FC236}">
                <a16:creationId xmlns:a16="http://schemas.microsoft.com/office/drawing/2014/main" id="{092B546A-AE54-487E-9655-E9F6549A2FD5}"/>
              </a:ext>
            </a:extLst>
          </p:cNvPr>
          <p:cNvSpPr/>
          <p:nvPr/>
        </p:nvSpPr>
        <p:spPr>
          <a:xfrm>
            <a:off x="6423341" y="1329393"/>
            <a:ext cx="4662533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€ 220.000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€ 40.000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180.000 gemeenschappelijk</a:t>
            </a:r>
          </a:p>
        </p:txBody>
      </p:sp>
      <p:sp>
        <p:nvSpPr>
          <p:cNvPr id="132" name="Rechthoek: afgeronde hoeken 131">
            <a:extLst>
              <a:ext uri="{FF2B5EF4-FFF2-40B4-BE49-F238E27FC236}">
                <a16:creationId xmlns:a16="http://schemas.microsoft.com/office/drawing/2014/main" id="{9E237508-E7E3-44D7-A029-B8DFAE91F1A1}"/>
              </a:ext>
            </a:extLst>
          </p:cNvPr>
          <p:cNvSpPr/>
          <p:nvPr/>
        </p:nvSpPr>
        <p:spPr>
          <a:xfrm>
            <a:off x="7764668" y="1810852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133" name="Rechthoek: afgeronde hoeken 132">
            <a:extLst>
              <a:ext uri="{FF2B5EF4-FFF2-40B4-BE49-F238E27FC236}">
                <a16:creationId xmlns:a16="http://schemas.microsoft.com/office/drawing/2014/main" id="{CFE6D788-4EC7-4ADF-BCB0-A72783D9DABC}"/>
              </a:ext>
            </a:extLst>
          </p:cNvPr>
          <p:cNvSpPr/>
          <p:nvPr/>
        </p:nvSpPr>
        <p:spPr>
          <a:xfrm>
            <a:off x="8112625" y="1619846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135" name="Parallellogram 134">
            <a:extLst>
              <a:ext uri="{FF2B5EF4-FFF2-40B4-BE49-F238E27FC236}">
                <a16:creationId xmlns:a16="http://schemas.microsoft.com/office/drawing/2014/main" id="{05C0228D-3D73-4200-9F16-B1BB4CF6EBA0}"/>
              </a:ext>
            </a:extLst>
          </p:cNvPr>
          <p:cNvSpPr/>
          <p:nvPr/>
        </p:nvSpPr>
        <p:spPr>
          <a:xfrm rot="4531179">
            <a:off x="6410967" y="1597496"/>
            <a:ext cx="690316" cy="81288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hthoek: afgeronde hoeken 135">
            <a:extLst>
              <a:ext uri="{FF2B5EF4-FFF2-40B4-BE49-F238E27FC236}">
                <a16:creationId xmlns:a16="http://schemas.microsoft.com/office/drawing/2014/main" id="{4A622004-5A17-49E2-B3E2-929A2DD9CD95}"/>
              </a:ext>
            </a:extLst>
          </p:cNvPr>
          <p:cNvSpPr/>
          <p:nvPr/>
        </p:nvSpPr>
        <p:spPr>
          <a:xfrm>
            <a:off x="6238783" y="1814759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Uitvaart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€10.000</a:t>
            </a:r>
          </a:p>
        </p:txBody>
      </p:sp>
      <p:sp>
        <p:nvSpPr>
          <p:cNvPr id="139" name="Rechthoek: afgeronde hoeken 138">
            <a:extLst>
              <a:ext uri="{FF2B5EF4-FFF2-40B4-BE49-F238E27FC236}">
                <a16:creationId xmlns:a16="http://schemas.microsoft.com/office/drawing/2014/main" id="{FAF84128-7493-431D-B3CB-B6DA121F62A9}"/>
              </a:ext>
            </a:extLst>
          </p:cNvPr>
          <p:cNvSpPr/>
          <p:nvPr/>
        </p:nvSpPr>
        <p:spPr>
          <a:xfrm>
            <a:off x="8171008" y="2517757"/>
            <a:ext cx="260551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40" name="Rechthoek: afgeronde hoeken 139">
            <a:extLst>
              <a:ext uri="{FF2B5EF4-FFF2-40B4-BE49-F238E27FC236}">
                <a16:creationId xmlns:a16="http://schemas.microsoft.com/office/drawing/2014/main" id="{698E1903-E0B6-4206-89F9-4CD33A2EA020}"/>
              </a:ext>
            </a:extLst>
          </p:cNvPr>
          <p:cNvSpPr/>
          <p:nvPr/>
        </p:nvSpPr>
        <p:spPr>
          <a:xfrm>
            <a:off x="7824192" y="6252925"/>
            <a:ext cx="2365003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€ 8.750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41" name="Rechthoek: afgeronde hoeken 140">
            <a:extLst>
              <a:ext uri="{FF2B5EF4-FFF2-40B4-BE49-F238E27FC236}">
                <a16:creationId xmlns:a16="http://schemas.microsoft.com/office/drawing/2014/main" id="{D3D03A50-62ED-433E-94DA-983E300009AB}"/>
              </a:ext>
            </a:extLst>
          </p:cNvPr>
          <p:cNvSpPr/>
          <p:nvPr/>
        </p:nvSpPr>
        <p:spPr>
          <a:xfrm>
            <a:off x="5273136" y="4367895"/>
            <a:ext cx="3533986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7594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hthoek: afgeronde hoeken 141">
            <a:extLst>
              <a:ext uri="{FF2B5EF4-FFF2-40B4-BE49-F238E27FC236}">
                <a16:creationId xmlns:a16="http://schemas.microsoft.com/office/drawing/2014/main" id="{7F00606E-6F8C-4CFE-B85E-4118AE475A35}"/>
              </a:ext>
            </a:extLst>
          </p:cNvPr>
          <p:cNvSpPr/>
          <p:nvPr/>
        </p:nvSpPr>
        <p:spPr>
          <a:xfrm>
            <a:off x="9552384" y="6246777"/>
            <a:ext cx="2629581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€ 8.750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43" name="Rechthoek: afgeronde hoeken 142">
            <a:extLst>
              <a:ext uri="{FF2B5EF4-FFF2-40B4-BE49-F238E27FC236}">
                <a16:creationId xmlns:a16="http://schemas.microsoft.com/office/drawing/2014/main" id="{DB916947-87CA-4EAB-AF95-D5AC8715012E}"/>
              </a:ext>
            </a:extLst>
          </p:cNvPr>
          <p:cNvSpPr/>
          <p:nvPr/>
        </p:nvSpPr>
        <p:spPr>
          <a:xfrm>
            <a:off x="7543190" y="4365104"/>
            <a:ext cx="244124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EAEE6511-5A84-41B3-8995-508F21ED5716}"/>
              </a:ext>
            </a:extLst>
          </p:cNvPr>
          <p:cNvCxnSpPr>
            <a:cxnSpLocks/>
          </p:cNvCxnSpPr>
          <p:nvPr/>
        </p:nvCxnSpPr>
        <p:spPr>
          <a:xfrm flipH="1">
            <a:off x="8440278" y="3224354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98BCE0A-6794-40A2-8546-524889CE1A8E}"/>
                  </a:ext>
                </a:extLst>
              </p:cNvPr>
              <p:cNvSpPr txBox="1"/>
              <p:nvPr/>
            </p:nvSpPr>
            <p:spPr>
              <a:xfrm>
                <a:off x="6798058" y="3645024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98BCE0A-6794-40A2-8546-524889CE1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58" y="3645024"/>
                <a:ext cx="139461" cy="403316"/>
              </a:xfrm>
              <a:prstGeom prst="rect">
                <a:avLst/>
              </a:prstGeom>
              <a:blipFill>
                <a:blip r:embed="rId10"/>
                <a:stretch>
                  <a:fillRect l="-3043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9B4CADA2-096F-4711-B870-B959DF42CF1F}"/>
              </a:ext>
            </a:extLst>
          </p:cNvPr>
          <p:cNvCxnSpPr>
            <a:cxnSpLocks/>
          </p:cNvCxnSpPr>
          <p:nvPr/>
        </p:nvCxnSpPr>
        <p:spPr>
          <a:xfrm flipH="1">
            <a:off x="5849394" y="2716860"/>
            <a:ext cx="44048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E6DAC888-6279-4868-8660-3C2C6B3B0C58}"/>
              </a:ext>
            </a:extLst>
          </p:cNvPr>
          <p:cNvCxnSpPr>
            <a:cxnSpLocks/>
          </p:cNvCxnSpPr>
          <p:nvPr/>
        </p:nvCxnSpPr>
        <p:spPr>
          <a:xfrm flipH="1" flipV="1">
            <a:off x="5878342" y="2706448"/>
            <a:ext cx="4199" cy="100103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l: verticaal 78">
            <a:extLst>
              <a:ext uri="{FF2B5EF4-FFF2-40B4-BE49-F238E27FC236}">
                <a16:creationId xmlns:a16="http://schemas.microsoft.com/office/drawing/2014/main" id="{93C2BA2F-0C0C-4521-9E3F-81ABBF397F91}"/>
              </a:ext>
            </a:extLst>
          </p:cNvPr>
          <p:cNvSpPr/>
          <p:nvPr/>
        </p:nvSpPr>
        <p:spPr>
          <a:xfrm rot="21016730">
            <a:off x="4783634" y="2851921"/>
            <a:ext cx="1069629" cy="780626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7E0FDBD9-9912-4340-AA23-FF444A8D9760}"/>
              </a:ext>
            </a:extLst>
          </p:cNvPr>
          <p:cNvSpPr/>
          <p:nvPr/>
        </p:nvSpPr>
        <p:spPr>
          <a:xfrm rot="21016060">
            <a:off x="4822740" y="3100253"/>
            <a:ext cx="1003770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Testament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1: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€ 10.000</a:t>
            </a:r>
          </a:p>
        </p:txBody>
      </p:sp>
      <p:sp>
        <p:nvSpPr>
          <p:cNvPr id="88" name="Rechthoek: afgeronde hoeken 87">
            <a:extLst>
              <a:ext uri="{FF2B5EF4-FFF2-40B4-BE49-F238E27FC236}">
                <a16:creationId xmlns:a16="http://schemas.microsoft.com/office/drawing/2014/main" id="{6C282735-6B83-4A50-A42F-A61683299B33}"/>
              </a:ext>
            </a:extLst>
          </p:cNvPr>
          <p:cNvSpPr/>
          <p:nvPr/>
        </p:nvSpPr>
        <p:spPr>
          <a:xfrm>
            <a:off x="5231904" y="4365104"/>
            <a:ext cx="148790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€ 10.000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024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5A40C255-AD06-41F6-ADB5-DAFCED056050}"/>
              </a:ext>
            </a:extLst>
          </p:cNvPr>
          <p:cNvCxnSpPr>
            <a:cxnSpLocks/>
          </p:cNvCxnSpPr>
          <p:nvPr/>
        </p:nvCxnSpPr>
        <p:spPr>
          <a:xfrm flipH="1">
            <a:off x="5879976" y="3677619"/>
            <a:ext cx="91081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kstvak 77">
            <a:extLst>
              <a:ext uri="{FF2B5EF4-FFF2-40B4-BE49-F238E27FC236}">
                <a16:creationId xmlns:a16="http://schemas.microsoft.com/office/drawing/2014/main" id="{D79746D7-691A-4886-9493-4F3E5E0F5E5C}"/>
              </a:ext>
            </a:extLst>
          </p:cNvPr>
          <p:cNvSpPr txBox="1"/>
          <p:nvPr/>
        </p:nvSpPr>
        <p:spPr>
          <a:xfrm>
            <a:off x="6168008" y="4561734"/>
            <a:ext cx="1758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€ 27.500 bruto</a:t>
            </a:r>
            <a:endParaRPr lang="nl-NL" dirty="0"/>
          </a:p>
        </p:txBody>
      </p:sp>
      <p:pic>
        <p:nvPicPr>
          <p:cNvPr id="82" name="Picture 6" descr="Download Glowing Halo Photos HQ PNG Image | FreePNGImg">
            <a:extLst>
              <a:ext uri="{FF2B5EF4-FFF2-40B4-BE49-F238E27FC236}">
                <a16:creationId xmlns:a16="http://schemas.microsoft.com/office/drawing/2014/main" id="{D6920450-C6DF-44E1-9FDD-2525DD4F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9861664" y="3550852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E479621D-EA8C-4AB3-B700-16D52AEB02BE}"/>
                  </a:ext>
                </a:extLst>
              </p:cNvPr>
              <p:cNvSpPr txBox="1"/>
              <p:nvPr/>
            </p:nvSpPr>
            <p:spPr>
              <a:xfrm>
                <a:off x="8364796" y="3645023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E479621D-EA8C-4AB3-B700-16D52AEB0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796" y="3645023"/>
                <a:ext cx="139461" cy="403316"/>
              </a:xfrm>
              <a:prstGeom prst="rect">
                <a:avLst/>
              </a:prstGeom>
              <a:blipFill>
                <a:blip r:embed="rId10"/>
                <a:stretch>
                  <a:fillRect l="-3043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hthoek 92">
            <a:extLst>
              <a:ext uri="{FF2B5EF4-FFF2-40B4-BE49-F238E27FC236}">
                <a16:creationId xmlns:a16="http://schemas.microsoft.com/office/drawing/2014/main" id="{8142812D-FA2C-4E76-8767-7463905BE24B}"/>
              </a:ext>
            </a:extLst>
          </p:cNvPr>
          <p:cNvSpPr/>
          <p:nvPr/>
        </p:nvSpPr>
        <p:spPr>
          <a:xfrm>
            <a:off x="191344" y="1196752"/>
            <a:ext cx="460851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De erflater heeft slechts voor een deel van zijn nalatenschap een testament. Dus geldt voor het restant het wettelijk versterferfrecht.</a:t>
            </a:r>
          </a:p>
          <a:p>
            <a:endParaRPr lang="nl-NL" sz="1600" dirty="0">
              <a:solidFill>
                <a:schemeClr val="bg1"/>
              </a:solidFill>
            </a:endParaRPr>
          </a:p>
          <a:p>
            <a:endParaRPr lang="nl-NL" sz="1600" dirty="0">
              <a:solidFill>
                <a:schemeClr val="bg1"/>
              </a:solidFill>
            </a:endParaRPr>
          </a:p>
          <a:p>
            <a:pPr lvl="0"/>
            <a:r>
              <a:rPr lang="nl-NL" b="1" dirty="0">
                <a:solidFill>
                  <a:prstClr val="white"/>
                </a:solidFill>
              </a:rPr>
              <a:t>Gevraagd: </a:t>
            </a:r>
          </a:p>
          <a:p>
            <a:pPr lvl="0">
              <a:tabLst>
                <a:tab pos="357188" algn="l"/>
              </a:tabLst>
            </a:pPr>
            <a:r>
              <a:rPr lang="nl-NL" sz="1600" b="1" dirty="0">
                <a:solidFill>
                  <a:prstClr val="white"/>
                </a:solidFill>
              </a:rPr>
              <a:t>1a) 	</a:t>
            </a:r>
            <a:r>
              <a:rPr lang="nl-NL" sz="1600" dirty="0">
                <a:solidFill>
                  <a:prstClr val="white"/>
                </a:solidFill>
              </a:rPr>
              <a:t>Wat is ieders </a:t>
            </a:r>
            <a:r>
              <a:rPr lang="nl-NL" sz="1600" b="1" dirty="0">
                <a:solidFill>
                  <a:prstClr val="white"/>
                </a:solidFill>
              </a:rPr>
              <a:t>wettelijke erfdeel(breuk)</a:t>
            </a:r>
            <a:r>
              <a:rPr lang="nl-NL" sz="1600" dirty="0">
                <a:solidFill>
                  <a:prstClr val="white"/>
                </a:solidFill>
              </a:rPr>
              <a:t>? </a:t>
            </a:r>
          </a:p>
          <a:p>
            <a:pPr lvl="0">
              <a:tabLst>
                <a:tab pos="357188" algn="l"/>
                <a:tab pos="622300" algn="l"/>
              </a:tabLst>
            </a:pPr>
            <a:r>
              <a:rPr lang="nl-NL" sz="1400" b="1" i="1" dirty="0">
                <a:solidFill>
                  <a:prstClr val="white"/>
                </a:solidFill>
                <a:sym typeface="Wingdings" panose="05000000000000000000" pitchFamily="2" charset="2"/>
              </a:rPr>
              <a:t>	= 	</a:t>
            </a:r>
            <a:r>
              <a:rPr lang="nl-NL" sz="1400" i="1" dirty="0">
                <a:solidFill>
                  <a:prstClr val="white"/>
                </a:solidFill>
                <a:sym typeface="Wingdings" panose="05000000000000000000" pitchFamily="2" charset="2"/>
              </a:rPr>
              <a:t>1 / aantal erfgenamen in groep</a:t>
            </a:r>
          </a:p>
          <a:p>
            <a:pPr lvl="0">
              <a:tabLst>
                <a:tab pos="357188" algn="l"/>
                <a:tab pos="622300" algn="l"/>
              </a:tabLst>
            </a:pPr>
            <a:endParaRPr lang="nl-NL" sz="1400" i="1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>
              <a:tabLst>
                <a:tab pos="357188" algn="l"/>
              </a:tabLst>
            </a:pPr>
            <a:r>
              <a:rPr lang="nl-NL" sz="1600" b="1" dirty="0">
                <a:solidFill>
                  <a:schemeClr val="bg1"/>
                </a:solidFill>
              </a:rPr>
              <a:t>1b) 	</a:t>
            </a:r>
            <a:r>
              <a:rPr lang="nl-NL" sz="1600" dirty="0">
                <a:solidFill>
                  <a:schemeClr val="bg1"/>
                </a:solidFill>
              </a:rPr>
              <a:t>Bereken de </a:t>
            </a:r>
            <a:r>
              <a:rPr lang="nl-NL" sz="1600" b="1" dirty="0">
                <a:solidFill>
                  <a:schemeClr val="bg1"/>
                </a:solidFill>
              </a:rPr>
              <a:t>wettelijke erfmassa</a:t>
            </a:r>
            <a:r>
              <a:rPr lang="nl-NL" sz="1600" dirty="0">
                <a:solidFill>
                  <a:schemeClr val="bg1"/>
                </a:solidFill>
              </a:rPr>
              <a:t>. </a:t>
            </a:r>
          </a:p>
          <a:p>
            <a:pPr>
              <a:tabLst>
                <a:tab pos="357188" algn="l"/>
                <a:tab pos="625475" algn="l"/>
              </a:tabLst>
            </a:pPr>
            <a:r>
              <a:rPr lang="nl-NL" sz="1400" b="1" i="1" dirty="0">
                <a:solidFill>
                  <a:schemeClr val="bg1"/>
                </a:solidFill>
              </a:rPr>
              <a:t>	</a:t>
            </a:r>
            <a:r>
              <a:rPr lang="nl-NL" sz="1400" b="1" i="1" dirty="0">
                <a:solidFill>
                  <a:schemeClr val="bg1"/>
                </a:solidFill>
                <a:sym typeface="Wingdings" panose="05000000000000000000" pitchFamily="2" charset="2"/>
              </a:rPr>
              <a:t>= 	</a:t>
            </a:r>
            <a:r>
              <a:rPr lang="nl-NL" sz="1400" i="1" dirty="0">
                <a:solidFill>
                  <a:schemeClr val="bg1"/>
                </a:solidFill>
                <a:sym typeface="Wingdings" panose="05000000000000000000" pitchFamily="2" charset="2"/>
              </a:rPr>
              <a:t>Bezittingen – Schulden – Deel via 			testament – Kosten voor uitvaart en 			verdeling erfenis</a:t>
            </a:r>
          </a:p>
          <a:p>
            <a:pPr>
              <a:tabLst>
                <a:tab pos="357188" algn="l"/>
              </a:tabLst>
            </a:pPr>
            <a:endParaRPr lang="nl-NL" sz="1600" b="1" dirty="0">
              <a:solidFill>
                <a:schemeClr val="bg1"/>
              </a:solidFill>
            </a:endParaRPr>
          </a:p>
          <a:p>
            <a:pPr>
              <a:tabLst>
                <a:tab pos="357188" algn="l"/>
              </a:tabLst>
            </a:pPr>
            <a:r>
              <a:rPr lang="nl-NL" sz="1600" b="1" dirty="0">
                <a:solidFill>
                  <a:schemeClr val="bg1"/>
                </a:solidFill>
              </a:rPr>
              <a:t>1c) 	</a:t>
            </a:r>
            <a:r>
              <a:rPr lang="nl-NL" sz="1600" dirty="0">
                <a:solidFill>
                  <a:schemeClr val="bg1"/>
                </a:solidFill>
              </a:rPr>
              <a:t>Bereken ieders </a:t>
            </a:r>
            <a:r>
              <a:rPr lang="nl-NL" sz="1600" b="1" dirty="0">
                <a:solidFill>
                  <a:schemeClr val="bg1"/>
                </a:solidFill>
              </a:rPr>
              <a:t>wettelijke erfportie</a:t>
            </a:r>
            <a:r>
              <a:rPr lang="nl-NL" sz="1600" dirty="0">
                <a:solidFill>
                  <a:schemeClr val="bg1"/>
                </a:solidFill>
              </a:rPr>
              <a:t>. </a:t>
            </a:r>
          </a:p>
          <a:p>
            <a:pPr>
              <a:tabLst>
                <a:tab pos="355600" algn="l"/>
                <a:tab pos="622300" algn="l"/>
              </a:tabLst>
            </a:pPr>
            <a:r>
              <a:rPr lang="nl-NL" sz="1400" b="1" i="1" dirty="0">
                <a:solidFill>
                  <a:schemeClr val="bg1"/>
                </a:solidFill>
                <a:sym typeface="Wingdings" panose="05000000000000000000" pitchFamily="2" charset="2"/>
              </a:rPr>
              <a:t>	= </a:t>
            </a:r>
            <a:r>
              <a:rPr lang="nl-NL" sz="1400" i="1" dirty="0">
                <a:solidFill>
                  <a:schemeClr val="bg1"/>
                </a:solidFill>
                <a:sym typeface="Wingdings" panose="05000000000000000000" pitchFamily="2" charset="2"/>
              </a:rPr>
              <a:t>	Stap 1b verdelen o.b.v. Stap 1a</a:t>
            </a:r>
          </a:p>
          <a:p>
            <a:pPr>
              <a:tabLst>
                <a:tab pos="357188" algn="l"/>
              </a:tabLst>
            </a:pPr>
            <a:endParaRPr lang="nl-NL" sz="1600" dirty="0">
              <a:solidFill>
                <a:schemeClr val="bg1"/>
              </a:solidFill>
            </a:endParaRPr>
          </a:p>
          <a:p>
            <a:pPr>
              <a:tabLst>
                <a:tab pos="357188" algn="l"/>
              </a:tabLst>
            </a:pPr>
            <a:r>
              <a:rPr lang="nl-NL" sz="1600" b="1" dirty="0">
                <a:solidFill>
                  <a:schemeClr val="bg1"/>
                </a:solidFill>
              </a:rPr>
              <a:t>2) 	</a:t>
            </a:r>
            <a:r>
              <a:rPr lang="nl-NL" sz="1600" dirty="0">
                <a:solidFill>
                  <a:schemeClr val="bg1"/>
                </a:solidFill>
              </a:rPr>
              <a:t>Bereken ieders </a:t>
            </a:r>
            <a:r>
              <a:rPr lang="nl-NL" sz="1600" b="1" dirty="0">
                <a:solidFill>
                  <a:schemeClr val="bg1"/>
                </a:solidFill>
              </a:rPr>
              <a:t>bruto erfenis</a:t>
            </a:r>
            <a:r>
              <a:rPr lang="nl-NL" sz="1600" dirty="0">
                <a:solidFill>
                  <a:schemeClr val="bg1"/>
                </a:solidFill>
              </a:rPr>
              <a:t>. </a:t>
            </a:r>
          </a:p>
          <a:p>
            <a:pPr>
              <a:tabLst>
                <a:tab pos="357188" algn="l"/>
                <a:tab pos="622300" algn="l"/>
              </a:tabLst>
            </a:pPr>
            <a:r>
              <a:rPr lang="nl-NL" sz="1400" b="1" i="1" dirty="0">
                <a:solidFill>
                  <a:schemeClr val="bg1"/>
                </a:solidFill>
              </a:rPr>
              <a:t>	</a:t>
            </a:r>
            <a:r>
              <a:rPr lang="nl-NL" sz="1400" b="1" i="1" dirty="0">
                <a:solidFill>
                  <a:schemeClr val="bg1"/>
                </a:solidFill>
                <a:sym typeface="Wingdings" panose="05000000000000000000" pitchFamily="2" charset="2"/>
              </a:rPr>
              <a:t>= </a:t>
            </a:r>
            <a:r>
              <a:rPr lang="nl-NL" sz="1400" i="1" dirty="0">
                <a:solidFill>
                  <a:schemeClr val="bg1"/>
                </a:solidFill>
                <a:sym typeface="Wingdings" panose="05000000000000000000" pitchFamily="2" charset="2"/>
              </a:rPr>
              <a:t>	Deel via testament + Stap 1c</a:t>
            </a:r>
          </a:p>
        </p:txBody>
      </p:sp>
      <p:sp>
        <p:nvSpPr>
          <p:cNvPr id="97" name="Ovaal 96">
            <a:extLst>
              <a:ext uri="{FF2B5EF4-FFF2-40B4-BE49-F238E27FC236}">
                <a16:creationId xmlns:a16="http://schemas.microsoft.com/office/drawing/2014/main" id="{44E9E7AE-9B43-45E1-B7B4-9F3BAFD36696}"/>
              </a:ext>
            </a:extLst>
          </p:cNvPr>
          <p:cNvSpPr/>
          <p:nvPr/>
        </p:nvSpPr>
        <p:spPr>
          <a:xfrm>
            <a:off x="1322985" y="5805264"/>
            <a:ext cx="929934" cy="92333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8" name="Picture 6" descr="Document, green, portrait, text, file, paper, sheet icon - Download on  Iconfinder">
            <a:extLst>
              <a:ext uri="{FF2B5EF4-FFF2-40B4-BE49-F238E27FC236}">
                <a16:creationId xmlns:a16="http://schemas.microsoft.com/office/drawing/2014/main" id="{616660B9-77D3-4A65-96DC-3736224A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85" y="5944913"/>
            <a:ext cx="666934" cy="6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vaal 98">
            <a:extLst>
              <a:ext uri="{FF2B5EF4-FFF2-40B4-BE49-F238E27FC236}">
                <a16:creationId xmlns:a16="http://schemas.microsoft.com/office/drawing/2014/main" id="{8AAED084-C0F6-4117-9D2B-2C146082D0EF}"/>
              </a:ext>
            </a:extLst>
          </p:cNvPr>
          <p:cNvSpPr/>
          <p:nvPr/>
        </p:nvSpPr>
        <p:spPr>
          <a:xfrm>
            <a:off x="2537717" y="5805264"/>
            <a:ext cx="929934" cy="923330"/>
          </a:xfrm>
          <a:prstGeom prst="ellipse">
            <a:avLst/>
          </a:prstGeom>
          <a:solidFill>
            <a:srgbClr val="F024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5" name="Afbeelding 104">
            <a:extLst>
              <a:ext uri="{FF2B5EF4-FFF2-40B4-BE49-F238E27FC236}">
                <a16:creationId xmlns:a16="http://schemas.microsoft.com/office/drawing/2014/main" id="{9B4CFF64-58E5-47D0-86FF-6B1B08EFDE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98452" y="5912609"/>
            <a:ext cx="1081099" cy="7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allAtOnce"/>
      <p:bldP spid="104" grpId="0" build="allAtOnce"/>
      <p:bldP spid="126" grpId="0" animBg="1"/>
      <p:bldP spid="129" grpId="0"/>
      <p:bldP spid="132" grpId="0"/>
      <p:bldP spid="133" grpId="0"/>
      <p:bldP spid="135" grpId="0" animBg="1"/>
      <p:bldP spid="136" grpId="0"/>
      <p:bldP spid="139" grpId="0"/>
      <p:bldP spid="140" grpId="0"/>
      <p:bldP spid="141" grpId="0"/>
      <p:bldP spid="142" grpId="0"/>
      <p:bldP spid="143" grpId="0"/>
      <p:bldP spid="79" grpId="0" animBg="1"/>
      <p:bldP spid="81" grpId="0"/>
      <p:bldP spid="88" grpId="0"/>
      <p:bldP spid="78" grpId="0"/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hthoek 106">
            <a:extLst>
              <a:ext uri="{FF2B5EF4-FFF2-40B4-BE49-F238E27FC236}">
                <a16:creationId xmlns:a16="http://schemas.microsoft.com/office/drawing/2014/main" id="{89DAA86C-D74B-4750-AC30-90CC48E8AC51}"/>
              </a:ext>
            </a:extLst>
          </p:cNvPr>
          <p:cNvSpPr/>
          <p:nvPr/>
        </p:nvSpPr>
        <p:spPr>
          <a:xfrm>
            <a:off x="-24386" y="-2569"/>
            <a:ext cx="4799856" cy="6857999"/>
          </a:xfrm>
          <a:prstGeom prst="rect">
            <a:avLst/>
          </a:prstGeom>
          <a:gradFill flip="none" rotWithShape="1">
            <a:gsLst>
              <a:gs pos="0">
                <a:srgbClr val="275791"/>
              </a:gs>
              <a:gs pos="50000">
                <a:srgbClr val="7594B9"/>
              </a:gs>
              <a:gs pos="100000">
                <a:srgbClr val="7594B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2A2E55E-0807-479E-A991-FFDAB7D0DC9C}"/>
              </a:ext>
            </a:extLst>
          </p:cNvPr>
          <p:cNvGrpSpPr/>
          <p:nvPr/>
        </p:nvGrpSpPr>
        <p:grpSpPr>
          <a:xfrm>
            <a:off x="191344" y="164638"/>
            <a:ext cx="11809312" cy="1012351"/>
            <a:chOff x="0" y="7852"/>
            <a:chExt cx="8229600" cy="1127295"/>
          </a:xfrm>
          <a:solidFill>
            <a:srgbClr val="00B0F0"/>
          </a:solidFill>
        </p:grpSpPr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55B41E0F-9B96-410B-B7AA-293D8C35103B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fgeronde rechthoek 4">
              <a:extLst>
                <a:ext uri="{FF2B5EF4-FFF2-40B4-BE49-F238E27FC236}">
                  <a16:creationId xmlns:a16="http://schemas.microsoft.com/office/drawing/2014/main" id="{6DE03802-7CB7-45BB-98F0-83806A89E6CF}"/>
                </a:ext>
              </a:extLst>
            </p:cNvPr>
            <p:cNvSpPr/>
            <p:nvPr/>
          </p:nvSpPr>
          <p:spPr>
            <a:xfrm>
              <a:off x="76606" y="62883"/>
              <a:ext cx="8119540" cy="1017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1" tIns="238761" rIns="238761" bIns="238761" numCol="1" spcCol="1270" anchor="ctr" anchorCtr="0">
              <a:noAutofit/>
            </a:bodyPr>
            <a:lstStyle/>
            <a:p>
              <a:pPr marL="0" marR="0" lvl="0" indent="0" algn="l" defTabSz="27852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ERVEN: NETTO ERFENIS – ZONDER LEGITIEM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05FFB698-C976-4DCB-BB00-C82F46CA0896}"/>
              </a:ext>
            </a:extLst>
          </p:cNvPr>
          <p:cNvSpPr txBox="1"/>
          <p:nvPr/>
        </p:nvSpPr>
        <p:spPr>
          <a:xfrm>
            <a:off x="8976321" y="806131"/>
            <a:ext cx="329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Dia van Berry Hagendijk</a:t>
            </a:r>
          </a:p>
        </p:txBody>
      </p:sp>
      <p:pic>
        <p:nvPicPr>
          <p:cNvPr id="8" name="Picture 2" descr="beco.economielokaal.nl Logo">
            <a:extLst>
              <a:ext uri="{FF2B5EF4-FFF2-40B4-BE49-F238E27FC236}">
                <a16:creationId xmlns:a16="http://schemas.microsoft.com/office/drawing/2014/main" id="{FB4705E8-883A-4F82-83D2-CF4F12DB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75" y="31919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2CDA7444-2F5F-4585-B024-C21C226B4A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346" y="1783812"/>
            <a:ext cx="363636" cy="804923"/>
          </a:xfrm>
          <a:prstGeom prst="rect">
            <a:avLst/>
          </a:prstGeom>
        </p:spPr>
      </p:pic>
      <p:pic>
        <p:nvPicPr>
          <p:cNvPr id="26" name="Picture 6" descr="Download Glowing Halo Photos HQ PNG Image | FreePNGImg">
            <a:extLst>
              <a:ext uri="{FF2B5EF4-FFF2-40B4-BE49-F238E27FC236}">
                <a16:creationId xmlns:a16="http://schemas.microsoft.com/office/drawing/2014/main" id="{54FFB4F3-504C-42BD-BDB1-07346894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7379996" y="1749117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D50FC801-727C-4288-AC6E-6055E31C260F}"/>
              </a:ext>
            </a:extLst>
          </p:cNvPr>
          <p:cNvSpPr/>
          <p:nvPr/>
        </p:nvSpPr>
        <p:spPr>
          <a:xfrm>
            <a:off x="6827340" y="2795941"/>
            <a:ext cx="1253782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ERFLATER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52C8CCCB-28B1-44AF-A7C2-83B6C40897C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9032" y="1793954"/>
            <a:ext cx="431068" cy="805292"/>
          </a:xfrm>
          <a:prstGeom prst="rect">
            <a:avLst/>
          </a:prstGeom>
        </p:spPr>
      </p:pic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280DD694-BCEE-4DD0-BB90-EC02F9673AFE}"/>
              </a:ext>
            </a:extLst>
          </p:cNvPr>
          <p:cNvSpPr/>
          <p:nvPr/>
        </p:nvSpPr>
        <p:spPr>
          <a:xfrm>
            <a:off x="8733830" y="2799448"/>
            <a:ext cx="126489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ECHTGENOOT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9DD2E32-F131-41DE-97B0-9F99F8609434}"/>
              </a:ext>
            </a:extLst>
          </p:cNvPr>
          <p:cNvCxnSpPr>
            <a:cxnSpLocks/>
          </p:cNvCxnSpPr>
          <p:nvPr/>
        </p:nvCxnSpPr>
        <p:spPr>
          <a:xfrm flipH="1">
            <a:off x="7752185" y="2276872"/>
            <a:ext cx="1368151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C8757029-6B70-4243-AD4C-7B7A2D4D913B}"/>
              </a:ext>
            </a:extLst>
          </p:cNvPr>
          <p:cNvCxnSpPr>
            <a:cxnSpLocks/>
          </p:cNvCxnSpPr>
          <p:nvPr/>
        </p:nvCxnSpPr>
        <p:spPr>
          <a:xfrm>
            <a:off x="8440278" y="2276872"/>
            <a:ext cx="0" cy="1008113"/>
          </a:xfrm>
          <a:prstGeom prst="straightConnector1">
            <a:avLst/>
          </a:prstGeom>
          <a:ln w="57150">
            <a:solidFill>
              <a:srgbClr val="F89AD9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3AC5BFD6-A56D-46CC-A337-90E2D9033F07}"/>
              </a:ext>
            </a:extLst>
          </p:cNvPr>
          <p:cNvCxnSpPr>
            <a:cxnSpLocks/>
          </p:cNvCxnSpPr>
          <p:nvPr/>
        </p:nvCxnSpPr>
        <p:spPr>
          <a:xfrm flipH="1">
            <a:off x="6853762" y="3254623"/>
            <a:ext cx="3130670" cy="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F231753C-DDBC-4F79-9CC4-7FB1980E1EF9}"/>
              </a:ext>
            </a:extLst>
          </p:cNvPr>
          <p:cNvSpPr/>
          <p:nvPr/>
        </p:nvSpPr>
        <p:spPr>
          <a:xfrm>
            <a:off x="6289874" y="4797444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1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9A644D2E-AEB7-4063-8E65-5239728B5C2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9165" y="3584179"/>
            <a:ext cx="363636" cy="804923"/>
          </a:xfrm>
          <a:prstGeom prst="rect">
            <a:avLst/>
          </a:prstGeom>
        </p:spPr>
      </p:pic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4A8C587B-4580-485F-97C4-775C8F1C3620}"/>
              </a:ext>
            </a:extLst>
          </p:cNvPr>
          <p:cNvCxnSpPr>
            <a:cxnSpLocks/>
          </p:cNvCxnSpPr>
          <p:nvPr/>
        </p:nvCxnSpPr>
        <p:spPr>
          <a:xfrm>
            <a:off x="9970416" y="3228329"/>
            <a:ext cx="0" cy="357060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23633C0C-F3B2-43EC-BC29-E8C7FD6FAADC}"/>
              </a:ext>
            </a:extLst>
          </p:cNvPr>
          <p:cNvSpPr/>
          <p:nvPr/>
        </p:nvSpPr>
        <p:spPr>
          <a:xfrm>
            <a:off x="7836266" y="4797443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2</a:t>
            </a:r>
          </a:p>
        </p:txBody>
      </p:sp>
      <p:pic>
        <p:nvPicPr>
          <p:cNvPr id="66" name="Afbeelding 65">
            <a:extLst>
              <a:ext uri="{FF2B5EF4-FFF2-40B4-BE49-F238E27FC236}">
                <a16:creationId xmlns:a16="http://schemas.microsoft.com/office/drawing/2014/main" id="{7AECE1B3-8C67-4C40-B201-10BA252DFE0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3455" y="3584178"/>
            <a:ext cx="363636" cy="804923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FD8B1333-C086-4E52-9282-73BC10579E5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61299" y="3584178"/>
            <a:ext cx="431068" cy="805292"/>
          </a:xfrm>
          <a:prstGeom prst="rect">
            <a:avLst/>
          </a:prstGeom>
        </p:spPr>
      </p:pic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025C711F-D717-4091-91B4-7C664EEF261E}"/>
              </a:ext>
            </a:extLst>
          </p:cNvPr>
          <p:cNvSpPr/>
          <p:nvPr/>
        </p:nvSpPr>
        <p:spPr>
          <a:xfrm>
            <a:off x="9388535" y="4797444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3</a:t>
            </a:r>
          </a:p>
        </p:txBody>
      </p: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88BA7258-52CB-4A6B-9D1D-DB1442B4BD93}"/>
              </a:ext>
            </a:extLst>
          </p:cNvPr>
          <p:cNvCxnSpPr>
            <a:cxnSpLocks/>
          </p:cNvCxnSpPr>
          <p:nvPr/>
        </p:nvCxnSpPr>
        <p:spPr>
          <a:xfrm flipV="1">
            <a:off x="9946325" y="5099007"/>
            <a:ext cx="0" cy="20220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19840D3D-E619-4BE0-A3F5-FFC4FA1C540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6459" y="5696759"/>
            <a:ext cx="295026" cy="598654"/>
          </a:xfrm>
          <a:prstGeom prst="rect">
            <a:avLst/>
          </a:prstGeom>
        </p:spPr>
      </p:pic>
      <p:sp>
        <p:nvSpPr>
          <p:cNvPr id="84" name="Rechthoek: afgeronde hoeken 83">
            <a:extLst>
              <a:ext uri="{FF2B5EF4-FFF2-40B4-BE49-F238E27FC236}">
                <a16:creationId xmlns:a16="http://schemas.microsoft.com/office/drawing/2014/main" id="{8C60785B-3D56-4C13-AA89-9293FA33AD0E}"/>
              </a:ext>
            </a:extLst>
          </p:cNvPr>
          <p:cNvSpPr/>
          <p:nvPr/>
        </p:nvSpPr>
        <p:spPr>
          <a:xfrm>
            <a:off x="8761141" y="6525636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KLEINKIND 1</a:t>
            </a:r>
          </a:p>
        </p:txBody>
      </p:sp>
      <p:sp>
        <p:nvSpPr>
          <p:cNvPr id="85" name="Rechthoek: afgeronde hoeken 84">
            <a:extLst>
              <a:ext uri="{FF2B5EF4-FFF2-40B4-BE49-F238E27FC236}">
                <a16:creationId xmlns:a16="http://schemas.microsoft.com/office/drawing/2014/main" id="{4E38AE00-20D7-4FBA-809A-D67187BBA86E}"/>
              </a:ext>
            </a:extLst>
          </p:cNvPr>
          <p:cNvSpPr/>
          <p:nvPr/>
        </p:nvSpPr>
        <p:spPr>
          <a:xfrm>
            <a:off x="9970899" y="6525636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KLEINKIND 2</a:t>
            </a:r>
          </a:p>
        </p:txBody>
      </p:sp>
      <p:pic>
        <p:nvPicPr>
          <p:cNvPr id="86" name="Afbeelding 85">
            <a:extLst>
              <a:ext uri="{FF2B5EF4-FFF2-40B4-BE49-F238E27FC236}">
                <a16:creationId xmlns:a16="http://schemas.microsoft.com/office/drawing/2014/main" id="{29E56276-E549-4A23-9963-89092E88AA0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6216" y="5707326"/>
            <a:ext cx="295026" cy="598654"/>
          </a:xfrm>
          <a:prstGeom prst="rect">
            <a:avLst/>
          </a:prstGeom>
        </p:spPr>
      </p:pic>
      <p:cxnSp>
        <p:nvCxnSpPr>
          <p:cNvPr id="87" name="Rechte verbindingslijn met pijl 86">
            <a:extLst>
              <a:ext uri="{FF2B5EF4-FFF2-40B4-BE49-F238E27FC236}">
                <a16:creationId xmlns:a16="http://schemas.microsoft.com/office/drawing/2014/main" id="{B447CFD2-289D-4234-BE5D-C56EAF56F9F0}"/>
              </a:ext>
            </a:extLst>
          </p:cNvPr>
          <p:cNvCxnSpPr>
            <a:cxnSpLocks/>
          </p:cNvCxnSpPr>
          <p:nvPr/>
        </p:nvCxnSpPr>
        <p:spPr>
          <a:xfrm flipH="1">
            <a:off x="9343970" y="5308021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B107A633-C45C-44D4-9382-4013E59339AB}"/>
              </a:ext>
            </a:extLst>
          </p:cNvPr>
          <p:cNvCxnSpPr>
            <a:cxnSpLocks/>
          </p:cNvCxnSpPr>
          <p:nvPr/>
        </p:nvCxnSpPr>
        <p:spPr>
          <a:xfrm flipH="1">
            <a:off x="10542270" y="5303106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CB17F868-3EE0-4D38-A637-0570688C98F8}"/>
              </a:ext>
            </a:extLst>
          </p:cNvPr>
          <p:cNvCxnSpPr>
            <a:cxnSpLocks/>
          </p:cNvCxnSpPr>
          <p:nvPr/>
        </p:nvCxnSpPr>
        <p:spPr>
          <a:xfrm flipH="1">
            <a:off x="9318135" y="5331583"/>
            <a:ext cx="1235594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C424268F-7BEE-420D-B28D-3056DE403B07}"/>
              </a:ext>
            </a:extLst>
          </p:cNvPr>
          <p:cNvCxnSpPr>
            <a:cxnSpLocks/>
          </p:cNvCxnSpPr>
          <p:nvPr/>
        </p:nvCxnSpPr>
        <p:spPr>
          <a:xfrm flipH="1">
            <a:off x="6871754" y="3228330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86199A4-C5FA-44F3-A7F8-40A00E20A16F}"/>
                  </a:ext>
                </a:extLst>
              </p:cNvPr>
              <p:cNvSpPr txBox="1"/>
              <p:nvPr/>
            </p:nvSpPr>
            <p:spPr>
              <a:xfrm>
                <a:off x="10483998" y="5712998"/>
                <a:ext cx="13946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86199A4-C5FA-44F3-A7F8-40A00E20A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998" y="5712998"/>
                <a:ext cx="139461" cy="404726"/>
              </a:xfrm>
              <a:prstGeom prst="rect">
                <a:avLst/>
              </a:prstGeom>
              <a:blipFill>
                <a:blip r:embed="rId10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B0E34114-B0CC-4859-8654-D954CCD71923}"/>
                  </a:ext>
                </a:extLst>
              </p:cNvPr>
              <p:cNvSpPr txBox="1"/>
              <p:nvPr/>
            </p:nvSpPr>
            <p:spPr>
              <a:xfrm>
                <a:off x="9294835" y="1861489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B0E34114-B0CC-4859-8654-D954CCD71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35" y="1861489"/>
                <a:ext cx="139461" cy="403316"/>
              </a:xfrm>
              <a:prstGeom prst="rect">
                <a:avLst/>
              </a:prstGeom>
              <a:blipFill>
                <a:blip r:embed="rId11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C49C6AA3-93ED-4FA3-806D-135677F21C42}"/>
                  </a:ext>
                </a:extLst>
              </p:cNvPr>
              <p:cNvSpPr txBox="1"/>
              <p:nvPr/>
            </p:nvSpPr>
            <p:spPr>
              <a:xfrm>
                <a:off x="9274239" y="5707326"/>
                <a:ext cx="13946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C49C6AA3-93ED-4FA3-806D-135677F21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239" y="5707326"/>
                <a:ext cx="139461" cy="404726"/>
              </a:xfrm>
              <a:prstGeom prst="rect">
                <a:avLst/>
              </a:prstGeom>
              <a:blipFill>
                <a:blip r:embed="rId10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8" descr="House Emoji Icon of Flat style - Available in SVG, PNG, EPS, AI &amp; Icon fonts">
            <a:extLst>
              <a:ext uri="{FF2B5EF4-FFF2-40B4-BE49-F238E27FC236}">
                <a16:creationId xmlns:a16="http://schemas.microsoft.com/office/drawing/2014/main" id="{42FC0ED1-69EE-4BEB-B828-62266BC3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12" y="1434074"/>
            <a:ext cx="712863" cy="7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Afbeeldingsresultaat voor euro pile">
            <a:extLst>
              <a:ext uri="{FF2B5EF4-FFF2-40B4-BE49-F238E27FC236}">
                <a16:creationId xmlns:a16="http://schemas.microsoft.com/office/drawing/2014/main" id="{C9FE2650-6530-42B1-B638-E7428AD9A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260899" y="1730749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Afbeeldingsresultaat voor euro pile">
            <a:extLst>
              <a:ext uri="{FF2B5EF4-FFF2-40B4-BE49-F238E27FC236}">
                <a16:creationId xmlns:a16="http://schemas.microsoft.com/office/drawing/2014/main" id="{55FFF785-81F2-458F-9DF8-6AEFC4675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286095" y="1365163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Afbeeldingsresultaat voor euro pile">
            <a:extLst>
              <a:ext uri="{FF2B5EF4-FFF2-40B4-BE49-F238E27FC236}">
                <a16:creationId xmlns:a16="http://schemas.microsoft.com/office/drawing/2014/main" id="{6A1D0FDA-3629-4A20-9ECC-4D4324F28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617011" y="1730749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hthoekige driehoek 125">
            <a:extLst>
              <a:ext uri="{FF2B5EF4-FFF2-40B4-BE49-F238E27FC236}">
                <a16:creationId xmlns:a16="http://schemas.microsoft.com/office/drawing/2014/main" id="{70C3AD5C-0AF7-4E62-A577-682140AA2B7B}"/>
              </a:ext>
            </a:extLst>
          </p:cNvPr>
          <p:cNvSpPr/>
          <p:nvPr/>
        </p:nvSpPr>
        <p:spPr>
          <a:xfrm rot="9868251">
            <a:off x="7827598" y="1391900"/>
            <a:ext cx="1212307" cy="980511"/>
          </a:xfrm>
          <a:prstGeom prst="rtTriangle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8" name="Rechte verbindingslijn 127">
            <a:extLst>
              <a:ext uri="{FF2B5EF4-FFF2-40B4-BE49-F238E27FC236}">
                <a16:creationId xmlns:a16="http://schemas.microsoft.com/office/drawing/2014/main" id="{F3E1C92D-6C4E-4CCD-ACE4-ABBB489F84FC}"/>
              </a:ext>
            </a:extLst>
          </p:cNvPr>
          <p:cNvCxnSpPr>
            <a:cxnSpLocks/>
          </p:cNvCxnSpPr>
          <p:nvPr/>
        </p:nvCxnSpPr>
        <p:spPr>
          <a:xfrm>
            <a:off x="7755631" y="1588354"/>
            <a:ext cx="1419088" cy="6161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hthoek: afgeronde hoeken 128">
            <a:extLst>
              <a:ext uri="{FF2B5EF4-FFF2-40B4-BE49-F238E27FC236}">
                <a16:creationId xmlns:a16="http://schemas.microsoft.com/office/drawing/2014/main" id="{092B546A-AE54-487E-9655-E9F6549A2FD5}"/>
              </a:ext>
            </a:extLst>
          </p:cNvPr>
          <p:cNvSpPr/>
          <p:nvPr/>
        </p:nvSpPr>
        <p:spPr>
          <a:xfrm>
            <a:off x="6423341" y="1329393"/>
            <a:ext cx="4662533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€ 220.000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€ 40.000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180.000 gemeenschappelijk</a:t>
            </a:r>
          </a:p>
        </p:txBody>
      </p:sp>
      <p:sp>
        <p:nvSpPr>
          <p:cNvPr id="132" name="Rechthoek: afgeronde hoeken 131">
            <a:extLst>
              <a:ext uri="{FF2B5EF4-FFF2-40B4-BE49-F238E27FC236}">
                <a16:creationId xmlns:a16="http://schemas.microsoft.com/office/drawing/2014/main" id="{9E237508-E7E3-44D7-A029-B8DFAE91F1A1}"/>
              </a:ext>
            </a:extLst>
          </p:cNvPr>
          <p:cNvSpPr/>
          <p:nvPr/>
        </p:nvSpPr>
        <p:spPr>
          <a:xfrm>
            <a:off x="7764668" y="1810852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133" name="Rechthoek: afgeronde hoeken 132">
            <a:extLst>
              <a:ext uri="{FF2B5EF4-FFF2-40B4-BE49-F238E27FC236}">
                <a16:creationId xmlns:a16="http://schemas.microsoft.com/office/drawing/2014/main" id="{CFE6D788-4EC7-4ADF-BCB0-A72783D9DABC}"/>
              </a:ext>
            </a:extLst>
          </p:cNvPr>
          <p:cNvSpPr/>
          <p:nvPr/>
        </p:nvSpPr>
        <p:spPr>
          <a:xfrm>
            <a:off x="8112625" y="1619846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135" name="Parallellogram 134">
            <a:extLst>
              <a:ext uri="{FF2B5EF4-FFF2-40B4-BE49-F238E27FC236}">
                <a16:creationId xmlns:a16="http://schemas.microsoft.com/office/drawing/2014/main" id="{05C0228D-3D73-4200-9F16-B1BB4CF6EBA0}"/>
              </a:ext>
            </a:extLst>
          </p:cNvPr>
          <p:cNvSpPr/>
          <p:nvPr/>
        </p:nvSpPr>
        <p:spPr>
          <a:xfrm rot="4531179">
            <a:off x="6410967" y="1597496"/>
            <a:ext cx="690316" cy="81288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hthoek: afgeronde hoeken 135">
            <a:extLst>
              <a:ext uri="{FF2B5EF4-FFF2-40B4-BE49-F238E27FC236}">
                <a16:creationId xmlns:a16="http://schemas.microsoft.com/office/drawing/2014/main" id="{4A622004-5A17-49E2-B3E2-929A2DD9CD95}"/>
              </a:ext>
            </a:extLst>
          </p:cNvPr>
          <p:cNvSpPr/>
          <p:nvPr/>
        </p:nvSpPr>
        <p:spPr>
          <a:xfrm>
            <a:off x="6238783" y="1814759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Uitvaart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€10.000</a:t>
            </a:r>
          </a:p>
        </p:txBody>
      </p:sp>
      <p:sp>
        <p:nvSpPr>
          <p:cNvPr id="139" name="Rechthoek: afgeronde hoeken 138">
            <a:extLst>
              <a:ext uri="{FF2B5EF4-FFF2-40B4-BE49-F238E27FC236}">
                <a16:creationId xmlns:a16="http://schemas.microsoft.com/office/drawing/2014/main" id="{FAF84128-7493-431D-B3CB-B6DA121F62A9}"/>
              </a:ext>
            </a:extLst>
          </p:cNvPr>
          <p:cNvSpPr/>
          <p:nvPr/>
        </p:nvSpPr>
        <p:spPr>
          <a:xfrm>
            <a:off x="8171008" y="2517757"/>
            <a:ext cx="260551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40" name="Rechthoek: afgeronde hoeken 139">
            <a:extLst>
              <a:ext uri="{FF2B5EF4-FFF2-40B4-BE49-F238E27FC236}">
                <a16:creationId xmlns:a16="http://schemas.microsoft.com/office/drawing/2014/main" id="{698E1903-E0B6-4206-89F9-4CD33A2EA020}"/>
              </a:ext>
            </a:extLst>
          </p:cNvPr>
          <p:cNvSpPr/>
          <p:nvPr/>
        </p:nvSpPr>
        <p:spPr>
          <a:xfrm>
            <a:off x="7824192" y="6252925"/>
            <a:ext cx="2365003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€ 8.750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42" name="Rechthoek: afgeronde hoeken 141">
            <a:extLst>
              <a:ext uri="{FF2B5EF4-FFF2-40B4-BE49-F238E27FC236}">
                <a16:creationId xmlns:a16="http://schemas.microsoft.com/office/drawing/2014/main" id="{7F00606E-6F8C-4CFE-B85E-4118AE475A35}"/>
              </a:ext>
            </a:extLst>
          </p:cNvPr>
          <p:cNvSpPr/>
          <p:nvPr/>
        </p:nvSpPr>
        <p:spPr>
          <a:xfrm>
            <a:off x="9552384" y="6246777"/>
            <a:ext cx="2629581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€ 8.750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EAEE6511-5A84-41B3-8995-508F21ED5716}"/>
              </a:ext>
            </a:extLst>
          </p:cNvPr>
          <p:cNvCxnSpPr>
            <a:cxnSpLocks/>
          </p:cNvCxnSpPr>
          <p:nvPr/>
        </p:nvCxnSpPr>
        <p:spPr>
          <a:xfrm flipH="1">
            <a:off x="8440278" y="3224354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98BCE0A-6794-40A2-8546-524889CE1A8E}"/>
                  </a:ext>
                </a:extLst>
              </p:cNvPr>
              <p:cNvSpPr txBox="1"/>
              <p:nvPr/>
            </p:nvSpPr>
            <p:spPr>
              <a:xfrm>
                <a:off x="6798058" y="3645024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98BCE0A-6794-40A2-8546-524889CE1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58" y="3645024"/>
                <a:ext cx="139461" cy="403316"/>
              </a:xfrm>
              <a:prstGeom prst="rect">
                <a:avLst/>
              </a:prstGeom>
              <a:blipFill>
                <a:blip r:embed="rId11"/>
                <a:stretch>
                  <a:fillRect l="-3043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ol: verticaal 78">
            <a:extLst>
              <a:ext uri="{FF2B5EF4-FFF2-40B4-BE49-F238E27FC236}">
                <a16:creationId xmlns:a16="http://schemas.microsoft.com/office/drawing/2014/main" id="{93C2BA2F-0C0C-4521-9E3F-81ABBF397F91}"/>
              </a:ext>
            </a:extLst>
          </p:cNvPr>
          <p:cNvSpPr/>
          <p:nvPr/>
        </p:nvSpPr>
        <p:spPr>
          <a:xfrm rot="21016730">
            <a:off x="4783634" y="2851921"/>
            <a:ext cx="1069629" cy="780626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7E0FDBD9-9912-4340-AA23-FF444A8D9760}"/>
              </a:ext>
            </a:extLst>
          </p:cNvPr>
          <p:cNvSpPr/>
          <p:nvPr/>
        </p:nvSpPr>
        <p:spPr>
          <a:xfrm rot="21016060">
            <a:off x="4822740" y="3100253"/>
            <a:ext cx="1003770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Testament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1: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€ 10.000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D79746D7-691A-4886-9493-4F3E5E0F5E5C}"/>
              </a:ext>
            </a:extLst>
          </p:cNvPr>
          <p:cNvSpPr txBox="1"/>
          <p:nvPr/>
        </p:nvSpPr>
        <p:spPr>
          <a:xfrm>
            <a:off x="6168008" y="4561734"/>
            <a:ext cx="1758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€ 27.500 bruto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" name="Picture 6" descr="Download Glowing Halo Photos HQ PNG Image | FreePNGImg">
            <a:extLst>
              <a:ext uri="{FF2B5EF4-FFF2-40B4-BE49-F238E27FC236}">
                <a16:creationId xmlns:a16="http://schemas.microsoft.com/office/drawing/2014/main" id="{D6920450-C6DF-44E1-9FDD-2525DD4F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9861664" y="3550852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E479621D-EA8C-4AB3-B700-16D52AEB02BE}"/>
                  </a:ext>
                </a:extLst>
              </p:cNvPr>
              <p:cNvSpPr txBox="1"/>
              <p:nvPr/>
            </p:nvSpPr>
            <p:spPr>
              <a:xfrm>
                <a:off x="8364796" y="3645023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E479621D-EA8C-4AB3-B700-16D52AEB0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796" y="3645023"/>
                <a:ext cx="139461" cy="403316"/>
              </a:xfrm>
              <a:prstGeom prst="rect">
                <a:avLst/>
              </a:prstGeom>
              <a:blipFill>
                <a:blip r:embed="rId11"/>
                <a:stretch>
                  <a:fillRect l="-3043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Parallellogram 69">
            <a:extLst>
              <a:ext uri="{FF2B5EF4-FFF2-40B4-BE49-F238E27FC236}">
                <a16:creationId xmlns:a16="http://schemas.microsoft.com/office/drawing/2014/main" id="{A0D079E1-4289-43B3-A453-4E0E7DF415F8}"/>
              </a:ext>
            </a:extLst>
          </p:cNvPr>
          <p:cNvSpPr/>
          <p:nvPr/>
        </p:nvSpPr>
        <p:spPr>
          <a:xfrm rot="4531179">
            <a:off x="5061255" y="4440029"/>
            <a:ext cx="690316" cy="1055959"/>
          </a:xfrm>
          <a:prstGeom prst="parallelogram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ED020281-20D3-4CCB-8B3A-9486645C3DBF}"/>
              </a:ext>
            </a:extLst>
          </p:cNvPr>
          <p:cNvSpPr/>
          <p:nvPr/>
        </p:nvSpPr>
        <p:spPr>
          <a:xfrm rot="21264906">
            <a:off x="4732420" y="4789912"/>
            <a:ext cx="133376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vrijstelling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€15.000</a:t>
            </a:r>
          </a:p>
        </p:txBody>
      </p: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3058464C-DA91-4180-819A-6C63DD0801E3}"/>
              </a:ext>
            </a:extLst>
          </p:cNvPr>
          <p:cNvCxnSpPr>
            <a:cxnSpLocks/>
          </p:cNvCxnSpPr>
          <p:nvPr/>
        </p:nvCxnSpPr>
        <p:spPr>
          <a:xfrm flipH="1">
            <a:off x="5878342" y="4746070"/>
            <a:ext cx="350246" cy="0"/>
          </a:xfrm>
          <a:prstGeom prst="line">
            <a:avLst/>
          </a:prstGeom>
          <a:ln w="57150">
            <a:solidFill>
              <a:srgbClr val="7594B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al 97">
            <a:extLst>
              <a:ext uri="{FF2B5EF4-FFF2-40B4-BE49-F238E27FC236}">
                <a16:creationId xmlns:a16="http://schemas.microsoft.com/office/drawing/2014/main" id="{73B473A2-5E37-4AC5-AB04-F2830C5162F1}"/>
              </a:ext>
            </a:extLst>
          </p:cNvPr>
          <p:cNvSpPr/>
          <p:nvPr/>
        </p:nvSpPr>
        <p:spPr>
          <a:xfrm>
            <a:off x="6046714" y="4801454"/>
            <a:ext cx="231361" cy="229219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148" name="Rechthoek: afgeronde hoeken 147">
            <a:extLst>
              <a:ext uri="{FF2B5EF4-FFF2-40B4-BE49-F238E27FC236}">
                <a16:creationId xmlns:a16="http://schemas.microsoft.com/office/drawing/2014/main" id="{35429287-A7AE-4238-83CE-EC7BEC34607A}"/>
              </a:ext>
            </a:extLst>
          </p:cNvPr>
          <p:cNvSpPr/>
          <p:nvPr/>
        </p:nvSpPr>
        <p:spPr>
          <a:xfrm>
            <a:off x="5273136" y="4367895"/>
            <a:ext cx="3533986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7594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hthoek: afgeronde hoeken 148">
            <a:extLst>
              <a:ext uri="{FF2B5EF4-FFF2-40B4-BE49-F238E27FC236}">
                <a16:creationId xmlns:a16="http://schemas.microsoft.com/office/drawing/2014/main" id="{C44F2C09-E984-4378-A43E-55FA5D8C798C}"/>
              </a:ext>
            </a:extLst>
          </p:cNvPr>
          <p:cNvSpPr/>
          <p:nvPr/>
        </p:nvSpPr>
        <p:spPr>
          <a:xfrm>
            <a:off x="7543190" y="4370830"/>
            <a:ext cx="244124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50" name="Rechthoek: afgeronde hoeken 149">
            <a:extLst>
              <a:ext uri="{FF2B5EF4-FFF2-40B4-BE49-F238E27FC236}">
                <a16:creationId xmlns:a16="http://schemas.microsoft.com/office/drawing/2014/main" id="{31ECC3BC-DFD3-4E45-8C12-F17948C3C523}"/>
              </a:ext>
            </a:extLst>
          </p:cNvPr>
          <p:cNvSpPr/>
          <p:nvPr/>
        </p:nvSpPr>
        <p:spPr>
          <a:xfrm>
            <a:off x="5231904" y="4365104"/>
            <a:ext cx="148790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€ 10.000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024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Rechthoek 150">
            <a:extLst>
              <a:ext uri="{FF2B5EF4-FFF2-40B4-BE49-F238E27FC236}">
                <a16:creationId xmlns:a16="http://schemas.microsoft.com/office/drawing/2014/main" id="{26C55421-A6BF-4277-9F0F-596BE220A1FE}"/>
              </a:ext>
            </a:extLst>
          </p:cNvPr>
          <p:cNvSpPr/>
          <p:nvPr/>
        </p:nvSpPr>
        <p:spPr>
          <a:xfrm>
            <a:off x="191344" y="1196752"/>
            <a:ext cx="462561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Gevraagd: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5718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	Bereken voor kind 1 het belastbaar erfdeel.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lang="nl-NL" sz="1400" b="1" i="1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=</a:t>
            </a: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Bruto erfenis </a:t>
            </a: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Vrijgesteld deel  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of –  Vruchtgebruik</a:t>
            </a:r>
            <a:endParaRPr lang="nl-NL" sz="1400" i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endParaRPr kumimoji="0" lang="nl-NL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endParaRPr kumimoji="0" lang="nl-NL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5" name="Picture 2">
            <a:extLst>
              <a:ext uri="{FF2B5EF4-FFF2-40B4-BE49-F238E27FC236}">
                <a16:creationId xmlns:a16="http://schemas.microsoft.com/office/drawing/2014/main" id="{A5184D18-AB94-48B4-9EFA-B2967F64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3" y="2026171"/>
            <a:ext cx="4495778" cy="10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Ovaal 116">
            <a:extLst>
              <a:ext uri="{FF2B5EF4-FFF2-40B4-BE49-F238E27FC236}">
                <a16:creationId xmlns:a16="http://schemas.microsoft.com/office/drawing/2014/main" id="{A1A589FD-459B-412A-B3F7-CDCC54ECE2F0}"/>
              </a:ext>
            </a:extLst>
          </p:cNvPr>
          <p:cNvSpPr/>
          <p:nvPr/>
        </p:nvSpPr>
        <p:spPr>
          <a:xfrm>
            <a:off x="1322985" y="5805264"/>
            <a:ext cx="929934" cy="92333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1" name="Picture 6" descr="Document, green, portrait, text, file, paper, sheet icon - Download on  Iconfinder">
            <a:extLst>
              <a:ext uri="{FF2B5EF4-FFF2-40B4-BE49-F238E27FC236}">
                <a16:creationId xmlns:a16="http://schemas.microsoft.com/office/drawing/2014/main" id="{EED68FC6-802C-4C2A-8540-E144CCDF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85" y="5944913"/>
            <a:ext cx="666934" cy="6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Ovaal 126">
            <a:extLst>
              <a:ext uri="{FF2B5EF4-FFF2-40B4-BE49-F238E27FC236}">
                <a16:creationId xmlns:a16="http://schemas.microsoft.com/office/drawing/2014/main" id="{60F7CA61-2805-4459-B00A-B17D1538CABA}"/>
              </a:ext>
            </a:extLst>
          </p:cNvPr>
          <p:cNvSpPr/>
          <p:nvPr/>
        </p:nvSpPr>
        <p:spPr>
          <a:xfrm>
            <a:off x="2537717" y="5805264"/>
            <a:ext cx="929934" cy="923330"/>
          </a:xfrm>
          <a:prstGeom prst="ellipse">
            <a:avLst/>
          </a:prstGeom>
          <a:solidFill>
            <a:srgbClr val="F024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0" name="Afbeelding 129">
            <a:extLst>
              <a:ext uri="{FF2B5EF4-FFF2-40B4-BE49-F238E27FC236}">
                <a16:creationId xmlns:a16="http://schemas.microsoft.com/office/drawing/2014/main" id="{1833441B-351C-4007-BC16-2794EA59DC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98452" y="5912609"/>
            <a:ext cx="1081099" cy="766968"/>
          </a:xfrm>
          <a:prstGeom prst="rect">
            <a:avLst/>
          </a:prstGeom>
        </p:spPr>
      </p:pic>
      <p:sp>
        <p:nvSpPr>
          <p:cNvPr id="134" name="Rechthoek 133">
            <a:extLst>
              <a:ext uri="{FF2B5EF4-FFF2-40B4-BE49-F238E27FC236}">
                <a16:creationId xmlns:a16="http://schemas.microsoft.com/office/drawing/2014/main" id="{C054D2DA-A3DC-4E35-8055-56E8A2D61509}"/>
              </a:ext>
            </a:extLst>
          </p:cNvPr>
          <p:cNvSpPr/>
          <p:nvPr/>
        </p:nvSpPr>
        <p:spPr>
          <a:xfrm>
            <a:off x="6423443" y="3543191"/>
            <a:ext cx="363635" cy="21500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8" name="Rechthoek 137">
            <a:extLst>
              <a:ext uri="{FF2B5EF4-FFF2-40B4-BE49-F238E27FC236}">
                <a16:creationId xmlns:a16="http://schemas.microsoft.com/office/drawing/2014/main" id="{00DCEA9D-187D-419B-AD66-7086D74A183F}"/>
              </a:ext>
            </a:extLst>
          </p:cNvPr>
          <p:cNvSpPr/>
          <p:nvPr/>
        </p:nvSpPr>
        <p:spPr>
          <a:xfrm>
            <a:off x="7805899" y="3578627"/>
            <a:ext cx="4050737" cy="294701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1" name="Rechthoek: afgeronde hoeken 140">
            <a:extLst>
              <a:ext uri="{FF2B5EF4-FFF2-40B4-BE49-F238E27FC236}">
                <a16:creationId xmlns:a16="http://schemas.microsoft.com/office/drawing/2014/main" id="{A449021C-9B66-4D91-8F7B-A23A7E58EBBD}"/>
              </a:ext>
            </a:extLst>
          </p:cNvPr>
          <p:cNvSpPr/>
          <p:nvPr/>
        </p:nvSpPr>
        <p:spPr>
          <a:xfrm>
            <a:off x="5563465" y="2527612"/>
            <a:ext cx="2944096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€ 70.000 wettelijke erfmassa</a:t>
            </a:r>
          </a:p>
        </p:txBody>
      </p:sp>
      <p:sp>
        <p:nvSpPr>
          <p:cNvPr id="131" name="Rechthoek 130">
            <a:extLst>
              <a:ext uri="{FF2B5EF4-FFF2-40B4-BE49-F238E27FC236}">
                <a16:creationId xmlns:a16="http://schemas.microsoft.com/office/drawing/2014/main" id="{5D6614A6-A4A6-4141-B779-EE1BE0408922}"/>
              </a:ext>
            </a:extLst>
          </p:cNvPr>
          <p:cNvSpPr/>
          <p:nvPr/>
        </p:nvSpPr>
        <p:spPr>
          <a:xfrm>
            <a:off x="4788585" y="1410096"/>
            <a:ext cx="1635018" cy="255108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CE493B4-1ADB-44EA-874D-C10BCEAE3FE6}"/>
              </a:ext>
            </a:extLst>
          </p:cNvPr>
          <p:cNvSpPr/>
          <p:nvPr/>
        </p:nvSpPr>
        <p:spPr>
          <a:xfrm>
            <a:off x="6423341" y="1398147"/>
            <a:ext cx="5525106" cy="21868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475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4" grpId="0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hthoek 156">
            <a:extLst>
              <a:ext uri="{FF2B5EF4-FFF2-40B4-BE49-F238E27FC236}">
                <a16:creationId xmlns:a16="http://schemas.microsoft.com/office/drawing/2014/main" id="{F8A9666D-C923-4DDF-B48C-E19365B69EE4}"/>
              </a:ext>
            </a:extLst>
          </p:cNvPr>
          <p:cNvSpPr/>
          <p:nvPr/>
        </p:nvSpPr>
        <p:spPr>
          <a:xfrm>
            <a:off x="-24386" y="-2569"/>
            <a:ext cx="4799856" cy="6857999"/>
          </a:xfrm>
          <a:prstGeom prst="rect">
            <a:avLst/>
          </a:prstGeom>
          <a:gradFill flip="none" rotWithShape="1">
            <a:gsLst>
              <a:gs pos="0">
                <a:srgbClr val="275791"/>
              </a:gs>
              <a:gs pos="50000">
                <a:srgbClr val="7594B9"/>
              </a:gs>
              <a:gs pos="100000">
                <a:srgbClr val="7594B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2A2E55E-0807-479E-A991-FFDAB7D0DC9C}"/>
              </a:ext>
            </a:extLst>
          </p:cNvPr>
          <p:cNvGrpSpPr/>
          <p:nvPr/>
        </p:nvGrpSpPr>
        <p:grpSpPr>
          <a:xfrm>
            <a:off x="191344" y="164638"/>
            <a:ext cx="11809312" cy="1012351"/>
            <a:chOff x="0" y="7852"/>
            <a:chExt cx="8229600" cy="1127295"/>
          </a:xfrm>
          <a:solidFill>
            <a:srgbClr val="00B0F0"/>
          </a:solidFill>
        </p:grpSpPr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55B41E0F-9B96-410B-B7AA-293D8C35103B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fgeronde rechthoek 4">
              <a:extLst>
                <a:ext uri="{FF2B5EF4-FFF2-40B4-BE49-F238E27FC236}">
                  <a16:creationId xmlns:a16="http://schemas.microsoft.com/office/drawing/2014/main" id="{6DE03802-7CB7-45BB-98F0-83806A89E6CF}"/>
                </a:ext>
              </a:extLst>
            </p:cNvPr>
            <p:cNvSpPr/>
            <p:nvPr/>
          </p:nvSpPr>
          <p:spPr>
            <a:xfrm>
              <a:off x="76606" y="62883"/>
              <a:ext cx="8119540" cy="1017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1" tIns="238761" rIns="238761" bIns="238761" numCol="1" spcCol="1270" anchor="ctr" anchorCtr="0">
              <a:noAutofit/>
            </a:bodyPr>
            <a:lstStyle/>
            <a:p>
              <a:pPr marL="0" marR="0" lvl="0" indent="0" algn="l" defTabSz="27852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ERVEN: NETTO ERFENIS – ZONDER LEGITIEM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05FFB698-C976-4DCB-BB00-C82F46CA0896}"/>
              </a:ext>
            </a:extLst>
          </p:cNvPr>
          <p:cNvSpPr txBox="1"/>
          <p:nvPr/>
        </p:nvSpPr>
        <p:spPr>
          <a:xfrm>
            <a:off x="8976321" y="806131"/>
            <a:ext cx="329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Dia van Berry Hagendijk</a:t>
            </a:r>
          </a:p>
        </p:txBody>
      </p:sp>
      <p:pic>
        <p:nvPicPr>
          <p:cNvPr id="8" name="Picture 2" descr="beco.economielokaal.nl Logo">
            <a:extLst>
              <a:ext uri="{FF2B5EF4-FFF2-40B4-BE49-F238E27FC236}">
                <a16:creationId xmlns:a16="http://schemas.microsoft.com/office/drawing/2014/main" id="{FB4705E8-883A-4F82-83D2-CF4F12DB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75" y="31919"/>
            <a:ext cx="8667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2CDA7444-2F5F-4585-B024-C21C226B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346" y="1783812"/>
            <a:ext cx="363636" cy="804923"/>
          </a:xfrm>
          <a:prstGeom prst="rect">
            <a:avLst/>
          </a:prstGeom>
        </p:spPr>
      </p:pic>
      <p:pic>
        <p:nvPicPr>
          <p:cNvPr id="26" name="Picture 6" descr="Download Glowing Halo Photos HQ PNG Image | FreePNGImg">
            <a:extLst>
              <a:ext uri="{FF2B5EF4-FFF2-40B4-BE49-F238E27FC236}">
                <a16:creationId xmlns:a16="http://schemas.microsoft.com/office/drawing/2014/main" id="{54FFB4F3-504C-42BD-BDB1-07346894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7379996" y="1749117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D50FC801-727C-4288-AC6E-6055E31C260F}"/>
              </a:ext>
            </a:extLst>
          </p:cNvPr>
          <p:cNvSpPr/>
          <p:nvPr/>
        </p:nvSpPr>
        <p:spPr>
          <a:xfrm>
            <a:off x="6827340" y="2795941"/>
            <a:ext cx="1253782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ERFLATER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52C8CCCB-28B1-44AF-A7C2-83B6C40897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9032" y="1793954"/>
            <a:ext cx="431068" cy="805292"/>
          </a:xfrm>
          <a:prstGeom prst="rect">
            <a:avLst/>
          </a:prstGeom>
        </p:spPr>
      </p:pic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280DD694-BCEE-4DD0-BB90-EC02F9673AFE}"/>
              </a:ext>
            </a:extLst>
          </p:cNvPr>
          <p:cNvSpPr/>
          <p:nvPr/>
        </p:nvSpPr>
        <p:spPr>
          <a:xfrm>
            <a:off x="8733830" y="2799448"/>
            <a:ext cx="126489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ECHTGENOOT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9DD2E32-F131-41DE-97B0-9F99F8609434}"/>
              </a:ext>
            </a:extLst>
          </p:cNvPr>
          <p:cNvCxnSpPr>
            <a:cxnSpLocks/>
          </p:cNvCxnSpPr>
          <p:nvPr/>
        </p:nvCxnSpPr>
        <p:spPr>
          <a:xfrm flipH="1">
            <a:off x="7752185" y="2276872"/>
            <a:ext cx="1368151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C8757029-6B70-4243-AD4C-7B7A2D4D913B}"/>
              </a:ext>
            </a:extLst>
          </p:cNvPr>
          <p:cNvCxnSpPr>
            <a:cxnSpLocks/>
          </p:cNvCxnSpPr>
          <p:nvPr/>
        </p:nvCxnSpPr>
        <p:spPr>
          <a:xfrm>
            <a:off x="8440278" y="2276872"/>
            <a:ext cx="0" cy="1008113"/>
          </a:xfrm>
          <a:prstGeom prst="straightConnector1">
            <a:avLst/>
          </a:prstGeom>
          <a:ln w="57150">
            <a:solidFill>
              <a:srgbClr val="F89AD9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3AC5BFD6-A56D-46CC-A337-90E2D9033F07}"/>
              </a:ext>
            </a:extLst>
          </p:cNvPr>
          <p:cNvCxnSpPr>
            <a:cxnSpLocks/>
          </p:cNvCxnSpPr>
          <p:nvPr/>
        </p:nvCxnSpPr>
        <p:spPr>
          <a:xfrm flipH="1">
            <a:off x="6853762" y="3254623"/>
            <a:ext cx="3130670" cy="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F231753C-DDBC-4F79-9CC4-7FB1980E1EF9}"/>
              </a:ext>
            </a:extLst>
          </p:cNvPr>
          <p:cNvSpPr/>
          <p:nvPr/>
        </p:nvSpPr>
        <p:spPr>
          <a:xfrm>
            <a:off x="6289874" y="4797444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1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9A644D2E-AEB7-4063-8E65-5239728B5C2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9165" y="3584179"/>
            <a:ext cx="363636" cy="804923"/>
          </a:xfrm>
          <a:prstGeom prst="rect">
            <a:avLst/>
          </a:prstGeom>
        </p:spPr>
      </p:pic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4A8C587B-4580-485F-97C4-775C8F1C3620}"/>
              </a:ext>
            </a:extLst>
          </p:cNvPr>
          <p:cNvCxnSpPr>
            <a:cxnSpLocks/>
          </p:cNvCxnSpPr>
          <p:nvPr/>
        </p:nvCxnSpPr>
        <p:spPr>
          <a:xfrm>
            <a:off x="9970416" y="3228329"/>
            <a:ext cx="0" cy="357060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23633C0C-F3B2-43EC-BC29-E8C7FD6FAADC}"/>
              </a:ext>
            </a:extLst>
          </p:cNvPr>
          <p:cNvSpPr/>
          <p:nvPr/>
        </p:nvSpPr>
        <p:spPr>
          <a:xfrm>
            <a:off x="7836266" y="4797443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2</a:t>
            </a:r>
          </a:p>
        </p:txBody>
      </p:sp>
      <p:pic>
        <p:nvPicPr>
          <p:cNvPr id="66" name="Afbeelding 65">
            <a:extLst>
              <a:ext uri="{FF2B5EF4-FFF2-40B4-BE49-F238E27FC236}">
                <a16:creationId xmlns:a16="http://schemas.microsoft.com/office/drawing/2014/main" id="{7AECE1B3-8C67-4C40-B201-10BA252DFE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3455" y="3584178"/>
            <a:ext cx="363636" cy="804923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FD8B1333-C086-4E52-9282-73BC10579E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61299" y="3584178"/>
            <a:ext cx="431068" cy="805292"/>
          </a:xfrm>
          <a:prstGeom prst="rect">
            <a:avLst/>
          </a:prstGeom>
        </p:spPr>
      </p:pic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025C711F-D717-4091-91B4-7C664EEF261E}"/>
              </a:ext>
            </a:extLst>
          </p:cNvPr>
          <p:cNvSpPr/>
          <p:nvPr/>
        </p:nvSpPr>
        <p:spPr>
          <a:xfrm>
            <a:off x="9388535" y="4797444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3</a:t>
            </a:r>
          </a:p>
        </p:txBody>
      </p: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88BA7258-52CB-4A6B-9D1D-DB1442B4BD93}"/>
              </a:ext>
            </a:extLst>
          </p:cNvPr>
          <p:cNvCxnSpPr>
            <a:cxnSpLocks/>
          </p:cNvCxnSpPr>
          <p:nvPr/>
        </p:nvCxnSpPr>
        <p:spPr>
          <a:xfrm flipV="1">
            <a:off x="9946325" y="5099007"/>
            <a:ext cx="0" cy="202201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19840D3D-E619-4BE0-A3F5-FFC4FA1C540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6459" y="5696759"/>
            <a:ext cx="295026" cy="598654"/>
          </a:xfrm>
          <a:prstGeom prst="rect">
            <a:avLst/>
          </a:prstGeom>
        </p:spPr>
      </p:pic>
      <p:sp>
        <p:nvSpPr>
          <p:cNvPr id="84" name="Rechthoek: afgeronde hoeken 83">
            <a:extLst>
              <a:ext uri="{FF2B5EF4-FFF2-40B4-BE49-F238E27FC236}">
                <a16:creationId xmlns:a16="http://schemas.microsoft.com/office/drawing/2014/main" id="{8C60785B-3D56-4C13-AA89-9293FA33AD0E}"/>
              </a:ext>
            </a:extLst>
          </p:cNvPr>
          <p:cNvSpPr/>
          <p:nvPr/>
        </p:nvSpPr>
        <p:spPr>
          <a:xfrm>
            <a:off x="8761141" y="6525636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KLEINKIND 1</a:t>
            </a:r>
          </a:p>
        </p:txBody>
      </p:sp>
      <p:sp>
        <p:nvSpPr>
          <p:cNvPr id="85" name="Rechthoek: afgeronde hoeken 84">
            <a:extLst>
              <a:ext uri="{FF2B5EF4-FFF2-40B4-BE49-F238E27FC236}">
                <a16:creationId xmlns:a16="http://schemas.microsoft.com/office/drawing/2014/main" id="{4E38AE00-20D7-4FBA-809A-D67187BBA86E}"/>
              </a:ext>
            </a:extLst>
          </p:cNvPr>
          <p:cNvSpPr/>
          <p:nvPr/>
        </p:nvSpPr>
        <p:spPr>
          <a:xfrm>
            <a:off x="9970899" y="6525636"/>
            <a:ext cx="1165661" cy="287740"/>
          </a:xfrm>
          <a:prstGeom prst="round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KLEINKIND 2</a:t>
            </a:r>
          </a:p>
        </p:txBody>
      </p:sp>
      <p:pic>
        <p:nvPicPr>
          <p:cNvPr id="86" name="Afbeelding 85">
            <a:extLst>
              <a:ext uri="{FF2B5EF4-FFF2-40B4-BE49-F238E27FC236}">
                <a16:creationId xmlns:a16="http://schemas.microsoft.com/office/drawing/2014/main" id="{29E56276-E549-4A23-9963-89092E88AA0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6216" y="5707326"/>
            <a:ext cx="295026" cy="598654"/>
          </a:xfrm>
          <a:prstGeom prst="rect">
            <a:avLst/>
          </a:prstGeom>
        </p:spPr>
      </p:pic>
      <p:cxnSp>
        <p:nvCxnSpPr>
          <p:cNvPr id="87" name="Rechte verbindingslijn met pijl 86">
            <a:extLst>
              <a:ext uri="{FF2B5EF4-FFF2-40B4-BE49-F238E27FC236}">
                <a16:creationId xmlns:a16="http://schemas.microsoft.com/office/drawing/2014/main" id="{B447CFD2-289D-4234-BE5D-C56EAF56F9F0}"/>
              </a:ext>
            </a:extLst>
          </p:cNvPr>
          <p:cNvCxnSpPr>
            <a:cxnSpLocks/>
          </p:cNvCxnSpPr>
          <p:nvPr/>
        </p:nvCxnSpPr>
        <p:spPr>
          <a:xfrm flipH="1">
            <a:off x="9343970" y="5308021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B107A633-C45C-44D4-9382-4013E59339AB}"/>
              </a:ext>
            </a:extLst>
          </p:cNvPr>
          <p:cNvCxnSpPr>
            <a:cxnSpLocks/>
          </p:cNvCxnSpPr>
          <p:nvPr/>
        </p:nvCxnSpPr>
        <p:spPr>
          <a:xfrm flipH="1">
            <a:off x="10542270" y="5303106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CB17F868-3EE0-4D38-A637-0570688C98F8}"/>
              </a:ext>
            </a:extLst>
          </p:cNvPr>
          <p:cNvCxnSpPr>
            <a:cxnSpLocks/>
          </p:cNvCxnSpPr>
          <p:nvPr/>
        </p:nvCxnSpPr>
        <p:spPr>
          <a:xfrm flipH="1">
            <a:off x="9318135" y="5331583"/>
            <a:ext cx="1235594" cy="0"/>
          </a:xfrm>
          <a:prstGeom prst="line">
            <a:avLst/>
          </a:prstGeom>
          <a:ln w="57150">
            <a:solidFill>
              <a:srgbClr val="F89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C424268F-7BEE-420D-B28D-3056DE403B07}"/>
              </a:ext>
            </a:extLst>
          </p:cNvPr>
          <p:cNvCxnSpPr>
            <a:cxnSpLocks/>
          </p:cNvCxnSpPr>
          <p:nvPr/>
        </p:nvCxnSpPr>
        <p:spPr>
          <a:xfrm flipH="1">
            <a:off x="6871754" y="3228330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86199A4-C5FA-44F3-A7F8-40A00E20A16F}"/>
                  </a:ext>
                </a:extLst>
              </p:cNvPr>
              <p:cNvSpPr txBox="1"/>
              <p:nvPr/>
            </p:nvSpPr>
            <p:spPr>
              <a:xfrm>
                <a:off x="10483998" y="5712998"/>
                <a:ext cx="13946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86199A4-C5FA-44F3-A7F8-40A00E20A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998" y="5712998"/>
                <a:ext cx="139461" cy="404726"/>
              </a:xfrm>
              <a:prstGeom prst="rect">
                <a:avLst/>
              </a:prstGeom>
              <a:blipFill>
                <a:blip r:embed="rId9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B0E34114-B0CC-4859-8654-D954CCD71923}"/>
                  </a:ext>
                </a:extLst>
              </p:cNvPr>
              <p:cNvSpPr txBox="1"/>
              <p:nvPr/>
            </p:nvSpPr>
            <p:spPr>
              <a:xfrm>
                <a:off x="9294835" y="1861489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B0E34114-B0CC-4859-8654-D954CCD71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35" y="1861489"/>
                <a:ext cx="139461" cy="403316"/>
              </a:xfrm>
              <a:prstGeom prst="rect">
                <a:avLst/>
              </a:prstGeom>
              <a:blipFill>
                <a:blip r:embed="rId10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C49C6AA3-93ED-4FA3-806D-135677F21C42}"/>
                  </a:ext>
                </a:extLst>
              </p:cNvPr>
              <p:cNvSpPr txBox="1"/>
              <p:nvPr/>
            </p:nvSpPr>
            <p:spPr>
              <a:xfrm>
                <a:off x="9274239" y="5707326"/>
                <a:ext cx="13946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C49C6AA3-93ED-4FA3-806D-135677F21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239" y="5707326"/>
                <a:ext cx="139461" cy="404726"/>
              </a:xfrm>
              <a:prstGeom prst="rect">
                <a:avLst/>
              </a:prstGeom>
              <a:blipFill>
                <a:blip r:embed="rId9"/>
                <a:stretch>
                  <a:fillRect l="-30435" r="-26087" b="-119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8" descr="House Emoji Icon of Flat style - Available in SVG, PNG, EPS, AI &amp; Icon fonts">
            <a:extLst>
              <a:ext uri="{FF2B5EF4-FFF2-40B4-BE49-F238E27FC236}">
                <a16:creationId xmlns:a16="http://schemas.microsoft.com/office/drawing/2014/main" id="{42FC0ED1-69EE-4BEB-B828-62266BC3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12" y="1434074"/>
            <a:ext cx="712863" cy="7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Afbeeldingsresultaat voor euro pile">
            <a:extLst>
              <a:ext uri="{FF2B5EF4-FFF2-40B4-BE49-F238E27FC236}">
                <a16:creationId xmlns:a16="http://schemas.microsoft.com/office/drawing/2014/main" id="{C9FE2650-6530-42B1-B638-E7428AD9A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260899" y="1730749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Afbeeldingsresultaat voor euro pile">
            <a:extLst>
              <a:ext uri="{FF2B5EF4-FFF2-40B4-BE49-F238E27FC236}">
                <a16:creationId xmlns:a16="http://schemas.microsoft.com/office/drawing/2014/main" id="{55FFF785-81F2-458F-9DF8-6AEFC4675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286095" y="1365163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Afbeeldingsresultaat voor euro pile">
            <a:extLst>
              <a:ext uri="{FF2B5EF4-FFF2-40B4-BE49-F238E27FC236}">
                <a16:creationId xmlns:a16="http://schemas.microsoft.com/office/drawing/2014/main" id="{6A1D0FDA-3629-4A20-9ECC-4D4324F28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67" b="90222" l="9910" r="8979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8617011" y="1730749"/>
            <a:ext cx="536975" cy="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hthoekige driehoek 125">
            <a:extLst>
              <a:ext uri="{FF2B5EF4-FFF2-40B4-BE49-F238E27FC236}">
                <a16:creationId xmlns:a16="http://schemas.microsoft.com/office/drawing/2014/main" id="{70C3AD5C-0AF7-4E62-A577-682140AA2B7B}"/>
              </a:ext>
            </a:extLst>
          </p:cNvPr>
          <p:cNvSpPr/>
          <p:nvPr/>
        </p:nvSpPr>
        <p:spPr>
          <a:xfrm rot="9868251">
            <a:off x="7827598" y="1391900"/>
            <a:ext cx="1212307" cy="980511"/>
          </a:xfrm>
          <a:prstGeom prst="rtTriangle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8" name="Rechte verbindingslijn 127">
            <a:extLst>
              <a:ext uri="{FF2B5EF4-FFF2-40B4-BE49-F238E27FC236}">
                <a16:creationId xmlns:a16="http://schemas.microsoft.com/office/drawing/2014/main" id="{F3E1C92D-6C4E-4CCD-ACE4-ABBB489F84FC}"/>
              </a:ext>
            </a:extLst>
          </p:cNvPr>
          <p:cNvCxnSpPr>
            <a:cxnSpLocks/>
          </p:cNvCxnSpPr>
          <p:nvPr/>
        </p:nvCxnSpPr>
        <p:spPr>
          <a:xfrm>
            <a:off x="7755631" y="1588354"/>
            <a:ext cx="1419088" cy="6161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hthoek: afgeronde hoeken 128">
            <a:extLst>
              <a:ext uri="{FF2B5EF4-FFF2-40B4-BE49-F238E27FC236}">
                <a16:creationId xmlns:a16="http://schemas.microsoft.com/office/drawing/2014/main" id="{092B546A-AE54-487E-9655-E9F6549A2FD5}"/>
              </a:ext>
            </a:extLst>
          </p:cNvPr>
          <p:cNvSpPr/>
          <p:nvPr/>
        </p:nvSpPr>
        <p:spPr>
          <a:xfrm>
            <a:off x="6423341" y="1329393"/>
            <a:ext cx="4662533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€ 220.000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€ 40.000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180.000 gemeenschappelijk</a:t>
            </a:r>
          </a:p>
        </p:txBody>
      </p:sp>
      <p:sp>
        <p:nvSpPr>
          <p:cNvPr id="132" name="Rechthoek: afgeronde hoeken 131">
            <a:extLst>
              <a:ext uri="{FF2B5EF4-FFF2-40B4-BE49-F238E27FC236}">
                <a16:creationId xmlns:a16="http://schemas.microsoft.com/office/drawing/2014/main" id="{9E237508-E7E3-44D7-A029-B8DFAE91F1A1}"/>
              </a:ext>
            </a:extLst>
          </p:cNvPr>
          <p:cNvSpPr/>
          <p:nvPr/>
        </p:nvSpPr>
        <p:spPr>
          <a:xfrm>
            <a:off x="7764668" y="1810852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133" name="Rechthoek: afgeronde hoeken 132">
            <a:extLst>
              <a:ext uri="{FF2B5EF4-FFF2-40B4-BE49-F238E27FC236}">
                <a16:creationId xmlns:a16="http://schemas.microsoft.com/office/drawing/2014/main" id="{CFE6D788-4EC7-4ADF-BCB0-A72783D9DABC}"/>
              </a:ext>
            </a:extLst>
          </p:cNvPr>
          <p:cNvSpPr/>
          <p:nvPr/>
        </p:nvSpPr>
        <p:spPr>
          <a:xfrm>
            <a:off x="8112625" y="1619846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135" name="Parallellogram 134">
            <a:extLst>
              <a:ext uri="{FF2B5EF4-FFF2-40B4-BE49-F238E27FC236}">
                <a16:creationId xmlns:a16="http://schemas.microsoft.com/office/drawing/2014/main" id="{05C0228D-3D73-4200-9F16-B1BB4CF6EBA0}"/>
              </a:ext>
            </a:extLst>
          </p:cNvPr>
          <p:cNvSpPr/>
          <p:nvPr/>
        </p:nvSpPr>
        <p:spPr>
          <a:xfrm rot="4531179">
            <a:off x="6410967" y="1597496"/>
            <a:ext cx="690316" cy="81288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hthoek: afgeronde hoeken 135">
            <a:extLst>
              <a:ext uri="{FF2B5EF4-FFF2-40B4-BE49-F238E27FC236}">
                <a16:creationId xmlns:a16="http://schemas.microsoft.com/office/drawing/2014/main" id="{4A622004-5A17-49E2-B3E2-929A2DD9CD95}"/>
              </a:ext>
            </a:extLst>
          </p:cNvPr>
          <p:cNvSpPr/>
          <p:nvPr/>
        </p:nvSpPr>
        <p:spPr>
          <a:xfrm>
            <a:off x="6238783" y="1814759"/>
            <a:ext cx="102673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Uitvaart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€10.000</a:t>
            </a:r>
          </a:p>
        </p:txBody>
      </p:sp>
      <p:sp>
        <p:nvSpPr>
          <p:cNvPr id="139" name="Rechthoek: afgeronde hoeken 138">
            <a:extLst>
              <a:ext uri="{FF2B5EF4-FFF2-40B4-BE49-F238E27FC236}">
                <a16:creationId xmlns:a16="http://schemas.microsoft.com/office/drawing/2014/main" id="{FAF84128-7493-431D-B3CB-B6DA121F62A9}"/>
              </a:ext>
            </a:extLst>
          </p:cNvPr>
          <p:cNvSpPr/>
          <p:nvPr/>
        </p:nvSpPr>
        <p:spPr>
          <a:xfrm>
            <a:off x="8171008" y="2517757"/>
            <a:ext cx="260551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40" name="Rechthoek: afgeronde hoeken 139">
            <a:extLst>
              <a:ext uri="{FF2B5EF4-FFF2-40B4-BE49-F238E27FC236}">
                <a16:creationId xmlns:a16="http://schemas.microsoft.com/office/drawing/2014/main" id="{698E1903-E0B6-4206-89F9-4CD33A2EA020}"/>
              </a:ext>
            </a:extLst>
          </p:cNvPr>
          <p:cNvSpPr/>
          <p:nvPr/>
        </p:nvSpPr>
        <p:spPr>
          <a:xfrm>
            <a:off x="7824192" y="6252925"/>
            <a:ext cx="2365003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€ 8.750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42" name="Rechthoek: afgeronde hoeken 141">
            <a:extLst>
              <a:ext uri="{FF2B5EF4-FFF2-40B4-BE49-F238E27FC236}">
                <a16:creationId xmlns:a16="http://schemas.microsoft.com/office/drawing/2014/main" id="{7F00606E-6F8C-4CFE-B85E-4118AE475A35}"/>
              </a:ext>
            </a:extLst>
          </p:cNvPr>
          <p:cNvSpPr/>
          <p:nvPr/>
        </p:nvSpPr>
        <p:spPr>
          <a:xfrm>
            <a:off x="9552384" y="6246777"/>
            <a:ext cx="2629581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€ 8.750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EAEE6511-5A84-41B3-8995-508F21ED5716}"/>
              </a:ext>
            </a:extLst>
          </p:cNvPr>
          <p:cNvCxnSpPr>
            <a:cxnSpLocks/>
          </p:cNvCxnSpPr>
          <p:nvPr/>
        </p:nvCxnSpPr>
        <p:spPr>
          <a:xfrm flipH="1">
            <a:off x="8440278" y="3224354"/>
            <a:ext cx="1" cy="357059"/>
          </a:xfrm>
          <a:prstGeom prst="straightConnector1">
            <a:avLst/>
          </a:prstGeom>
          <a:ln w="57150">
            <a:solidFill>
              <a:srgbClr val="F89A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98BCE0A-6794-40A2-8546-524889CE1A8E}"/>
                  </a:ext>
                </a:extLst>
              </p:cNvPr>
              <p:cNvSpPr txBox="1"/>
              <p:nvPr/>
            </p:nvSpPr>
            <p:spPr>
              <a:xfrm>
                <a:off x="6798058" y="3645024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98BCE0A-6794-40A2-8546-524889CE1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58" y="3645024"/>
                <a:ext cx="139461" cy="403316"/>
              </a:xfrm>
              <a:prstGeom prst="rect">
                <a:avLst/>
              </a:prstGeom>
              <a:blipFill>
                <a:blip r:embed="rId10"/>
                <a:stretch>
                  <a:fillRect l="-3043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ol: verticaal 78">
            <a:extLst>
              <a:ext uri="{FF2B5EF4-FFF2-40B4-BE49-F238E27FC236}">
                <a16:creationId xmlns:a16="http://schemas.microsoft.com/office/drawing/2014/main" id="{93C2BA2F-0C0C-4521-9E3F-81ABBF397F91}"/>
              </a:ext>
            </a:extLst>
          </p:cNvPr>
          <p:cNvSpPr/>
          <p:nvPr/>
        </p:nvSpPr>
        <p:spPr>
          <a:xfrm rot="21016730">
            <a:off x="4783634" y="2851921"/>
            <a:ext cx="1069629" cy="780626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7E0FDBD9-9912-4340-AA23-FF444A8D9760}"/>
              </a:ext>
            </a:extLst>
          </p:cNvPr>
          <p:cNvSpPr/>
          <p:nvPr/>
        </p:nvSpPr>
        <p:spPr>
          <a:xfrm rot="21016060">
            <a:off x="4822740" y="3100253"/>
            <a:ext cx="1003770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Testament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1: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€ 10.000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D79746D7-691A-4886-9493-4F3E5E0F5E5C}"/>
              </a:ext>
            </a:extLst>
          </p:cNvPr>
          <p:cNvSpPr txBox="1"/>
          <p:nvPr/>
        </p:nvSpPr>
        <p:spPr>
          <a:xfrm>
            <a:off x="6168008" y="4561734"/>
            <a:ext cx="1758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€ 27.500 bruto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" name="Picture 6" descr="Download Glowing Halo Photos HQ PNG Image | FreePNGImg">
            <a:extLst>
              <a:ext uri="{FF2B5EF4-FFF2-40B4-BE49-F238E27FC236}">
                <a16:creationId xmlns:a16="http://schemas.microsoft.com/office/drawing/2014/main" id="{D6920450-C6DF-44E1-9FDD-2525DD4F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12">
            <a:off x="9861664" y="3550852"/>
            <a:ext cx="230337" cy="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E479621D-EA8C-4AB3-B700-16D52AEB02BE}"/>
                  </a:ext>
                </a:extLst>
              </p:cNvPr>
              <p:cNvSpPr txBox="1"/>
              <p:nvPr/>
            </p:nvSpPr>
            <p:spPr>
              <a:xfrm>
                <a:off x="8364796" y="3645023"/>
                <a:ext cx="1394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nl-NL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E479621D-EA8C-4AB3-B700-16D52AEB0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796" y="3645023"/>
                <a:ext cx="139461" cy="403316"/>
              </a:xfrm>
              <a:prstGeom prst="rect">
                <a:avLst/>
              </a:prstGeom>
              <a:blipFill>
                <a:blip r:embed="rId10"/>
                <a:stretch>
                  <a:fillRect l="-30435" r="-26087"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Parallellogram 69">
            <a:extLst>
              <a:ext uri="{FF2B5EF4-FFF2-40B4-BE49-F238E27FC236}">
                <a16:creationId xmlns:a16="http://schemas.microsoft.com/office/drawing/2014/main" id="{A0D079E1-4289-43B3-A453-4E0E7DF415F8}"/>
              </a:ext>
            </a:extLst>
          </p:cNvPr>
          <p:cNvSpPr/>
          <p:nvPr/>
        </p:nvSpPr>
        <p:spPr>
          <a:xfrm rot="4531179">
            <a:off x="5061255" y="4440029"/>
            <a:ext cx="690316" cy="1055959"/>
          </a:xfrm>
          <a:prstGeom prst="parallelogram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ED020281-20D3-4CCB-8B3A-9486645C3DBF}"/>
              </a:ext>
            </a:extLst>
          </p:cNvPr>
          <p:cNvSpPr/>
          <p:nvPr/>
        </p:nvSpPr>
        <p:spPr>
          <a:xfrm rot="21264906">
            <a:off x="4732420" y="4789912"/>
            <a:ext cx="133376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prstClr val="white"/>
                </a:solidFill>
                <a:latin typeface="Calibri"/>
              </a:rPr>
              <a:t>v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rijstelling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€15.000</a:t>
            </a:r>
          </a:p>
        </p:txBody>
      </p:sp>
      <p:sp>
        <p:nvSpPr>
          <p:cNvPr id="77" name="Parallellogram 76">
            <a:extLst>
              <a:ext uri="{FF2B5EF4-FFF2-40B4-BE49-F238E27FC236}">
                <a16:creationId xmlns:a16="http://schemas.microsoft.com/office/drawing/2014/main" id="{EC618B7B-6B0D-4163-85DE-5889BA5FE888}"/>
              </a:ext>
            </a:extLst>
          </p:cNvPr>
          <p:cNvSpPr/>
          <p:nvPr/>
        </p:nvSpPr>
        <p:spPr>
          <a:xfrm rot="4442201">
            <a:off x="5091414" y="5079089"/>
            <a:ext cx="633781" cy="1055959"/>
          </a:xfrm>
          <a:prstGeom prst="parallelogram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Parallellogram 95">
            <a:extLst>
              <a:ext uri="{FF2B5EF4-FFF2-40B4-BE49-F238E27FC236}">
                <a16:creationId xmlns:a16="http://schemas.microsoft.com/office/drawing/2014/main" id="{2DE8C2D3-EBB1-4B69-BC57-DDE636CD430F}"/>
              </a:ext>
            </a:extLst>
          </p:cNvPr>
          <p:cNvSpPr/>
          <p:nvPr/>
        </p:nvSpPr>
        <p:spPr>
          <a:xfrm rot="4531179">
            <a:off x="5060883" y="5747174"/>
            <a:ext cx="690316" cy="1055959"/>
          </a:xfrm>
          <a:prstGeom prst="parallelogram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hthoek: afgeronde hoeken 96">
            <a:extLst>
              <a:ext uri="{FF2B5EF4-FFF2-40B4-BE49-F238E27FC236}">
                <a16:creationId xmlns:a16="http://schemas.microsoft.com/office/drawing/2014/main" id="{2CAA6BA2-E5FB-45FC-9A28-7DB410047434}"/>
              </a:ext>
            </a:extLst>
          </p:cNvPr>
          <p:cNvSpPr/>
          <p:nvPr/>
        </p:nvSpPr>
        <p:spPr>
          <a:xfrm rot="21264906">
            <a:off x="4732048" y="6097057"/>
            <a:ext cx="133376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noProof="0" dirty="0">
                <a:solidFill>
                  <a:prstClr val="white"/>
                </a:solidFill>
                <a:latin typeface="Calibri"/>
              </a:rPr>
              <a:t>belastbaar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€7.250</a:t>
            </a:r>
          </a:p>
        </p:txBody>
      </p: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F1A12D2F-775B-4B0B-9F07-6743731539F7}"/>
              </a:ext>
            </a:extLst>
          </p:cNvPr>
          <p:cNvCxnSpPr>
            <a:cxnSpLocks/>
          </p:cNvCxnSpPr>
          <p:nvPr/>
        </p:nvCxnSpPr>
        <p:spPr>
          <a:xfrm flipH="1" flipV="1">
            <a:off x="5849394" y="4772838"/>
            <a:ext cx="33148" cy="1920524"/>
          </a:xfrm>
          <a:prstGeom prst="line">
            <a:avLst/>
          </a:prstGeom>
          <a:ln w="57150">
            <a:solidFill>
              <a:srgbClr val="7594B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hthoek: afgeronde hoeken 92">
            <a:extLst>
              <a:ext uri="{FF2B5EF4-FFF2-40B4-BE49-F238E27FC236}">
                <a16:creationId xmlns:a16="http://schemas.microsoft.com/office/drawing/2014/main" id="{AD44919F-2106-4D94-B97A-71C0A0377F2A}"/>
              </a:ext>
            </a:extLst>
          </p:cNvPr>
          <p:cNvSpPr/>
          <p:nvPr/>
        </p:nvSpPr>
        <p:spPr>
          <a:xfrm rot="21358566">
            <a:off x="4746709" y="5419574"/>
            <a:ext cx="1333767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vruchtgebruik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€5.250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A9D2124D-039F-466F-8FDE-072E0391CBDA}"/>
              </a:ext>
            </a:extLst>
          </p:cNvPr>
          <p:cNvSpPr/>
          <p:nvPr/>
        </p:nvSpPr>
        <p:spPr>
          <a:xfrm>
            <a:off x="5733713" y="5087148"/>
            <a:ext cx="231361" cy="229219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99" name="Ovaal 98">
            <a:extLst>
              <a:ext uri="{FF2B5EF4-FFF2-40B4-BE49-F238E27FC236}">
                <a16:creationId xmlns:a16="http://schemas.microsoft.com/office/drawing/2014/main" id="{1D5360AB-5960-4653-9654-3492D4087C57}"/>
              </a:ext>
            </a:extLst>
          </p:cNvPr>
          <p:cNvSpPr/>
          <p:nvPr/>
        </p:nvSpPr>
        <p:spPr>
          <a:xfrm>
            <a:off x="5737952" y="5780289"/>
            <a:ext cx="231361" cy="229219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=</a:t>
            </a:r>
          </a:p>
        </p:txBody>
      </p:sp>
      <p:sp>
        <p:nvSpPr>
          <p:cNvPr id="148" name="Rechthoek: afgeronde hoeken 147">
            <a:extLst>
              <a:ext uri="{FF2B5EF4-FFF2-40B4-BE49-F238E27FC236}">
                <a16:creationId xmlns:a16="http://schemas.microsoft.com/office/drawing/2014/main" id="{35429287-A7AE-4238-83CE-EC7BEC34607A}"/>
              </a:ext>
            </a:extLst>
          </p:cNvPr>
          <p:cNvSpPr/>
          <p:nvPr/>
        </p:nvSpPr>
        <p:spPr>
          <a:xfrm>
            <a:off x="5273136" y="4367895"/>
            <a:ext cx="3533986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7594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hthoek: afgeronde hoeken 148">
            <a:extLst>
              <a:ext uri="{FF2B5EF4-FFF2-40B4-BE49-F238E27FC236}">
                <a16:creationId xmlns:a16="http://schemas.microsoft.com/office/drawing/2014/main" id="{C44F2C09-E984-4378-A43E-55FA5D8C798C}"/>
              </a:ext>
            </a:extLst>
          </p:cNvPr>
          <p:cNvSpPr/>
          <p:nvPr/>
        </p:nvSpPr>
        <p:spPr>
          <a:xfrm>
            <a:off x="7543190" y="4370830"/>
            <a:ext cx="244124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024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€ 17.500 erfportie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594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(bruto)</a:t>
            </a:r>
          </a:p>
        </p:txBody>
      </p:sp>
      <p:sp>
        <p:nvSpPr>
          <p:cNvPr id="150" name="Rechthoek: afgeronde hoeken 149">
            <a:extLst>
              <a:ext uri="{FF2B5EF4-FFF2-40B4-BE49-F238E27FC236}">
                <a16:creationId xmlns:a16="http://schemas.microsoft.com/office/drawing/2014/main" id="{31ECC3BC-DFD3-4E45-8C12-F17948C3C523}"/>
              </a:ext>
            </a:extLst>
          </p:cNvPr>
          <p:cNvSpPr/>
          <p:nvPr/>
        </p:nvSpPr>
        <p:spPr>
          <a:xfrm>
            <a:off x="5231904" y="4365104"/>
            <a:ext cx="1487902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€ 10.000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024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Rechthoek 151">
            <a:extLst>
              <a:ext uri="{FF2B5EF4-FFF2-40B4-BE49-F238E27FC236}">
                <a16:creationId xmlns:a16="http://schemas.microsoft.com/office/drawing/2014/main" id="{46264D9C-2B7B-4515-AD16-1950E66A02BB}"/>
              </a:ext>
            </a:extLst>
          </p:cNvPr>
          <p:cNvSpPr/>
          <p:nvPr/>
        </p:nvSpPr>
        <p:spPr>
          <a:xfrm>
            <a:off x="191343" y="1196752"/>
            <a:ext cx="4662533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Gevraagd: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57188" algn="l"/>
              </a:tabLst>
              <a:defRPr/>
            </a:pPr>
            <a:r>
              <a:rPr lang="nl-NL" sz="1400" b="1" dirty="0">
                <a:solidFill>
                  <a:prstClr val="white"/>
                </a:solidFill>
                <a:latin typeface="Calibri"/>
              </a:rPr>
              <a:t>3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	Bereken voor kind 1 het belastbaar erfdeel.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lang="nl-NL" sz="1400" b="1" i="1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=</a:t>
            </a: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Bruto erfenis – Vrijgesteld deel  </a:t>
            </a: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of –  Vruchtgebruik</a:t>
            </a:r>
          </a:p>
          <a:p>
            <a:endParaRPr lang="nl-NL" sz="900" b="1" dirty="0">
              <a:solidFill>
                <a:schemeClr val="bg1"/>
              </a:solidFill>
            </a:endParaRPr>
          </a:p>
          <a:p>
            <a:r>
              <a:rPr lang="nl-NL" sz="1600" b="1" dirty="0">
                <a:solidFill>
                  <a:schemeClr val="bg1"/>
                </a:solidFill>
              </a:rPr>
              <a:t>Vruchtgebruik: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Leeft echtgenoot nog? Dan komen alle erfporties van de kinderen in handen van deze langstlevende ouder.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De kinderen krijgen een vordering op de langstlevende ouder die </a:t>
            </a:r>
            <a:r>
              <a:rPr lang="nl-NL" sz="1400" b="1" dirty="0">
                <a:solidFill>
                  <a:schemeClr val="bg1"/>
                </a:solidFill>
              </a:rPr>
              <a:t>niet direct opeisbaar </a:t>
            </a:r>
            <a:r>
              <a:rPr lang="nl-NL" sz="1400" dirty="0">
                <a:solidFill>
                  <a:schemeClr val="bg1"/>
                </a:solidFill>
              </a:rPr>
              <a:t>is. Opeisen kan wel als:</a:t>
            </a:r>
          </a:p>
          <a:p>
            <a:pPr>
              <a:tabLst>
                <a:tab pos="447675" algn="l"/>
                <a:tab pos="536575" algn="l"/>
                <a:tab pos="715963" algn="l"/>
              </a:tabLst>
            </a:pPr>
            <a:r>
              <a:rPr lang="nl-NL" sz="1400" dirty="0">
                <a:solidFill>
                  <a:schemeClr val="bg1"/>
                </a:solidFill>
              </a:rPr>
              <a:t>	</a:t>
            </a:r>
            <a:r>
              <a:rPr lang="nl-NL" sz="1400" i="1" dirty="0">
                <a:solidFill>
                  <a:schemeClr val="bg1"/>
                </a:solidFill>
              </a:rPr>
              <a:t>1) 	deze ouder ook is overleden of;</a:t>
            </a:r>
          </a:p>
          <a:p>
            <a:pPr>
              <a:tabLst>
                <a:tab pos="447675" algn="l"/>
                <a:tab pos="536575" algn="l"/>
                <a:tab pos="715963" algn="l"/>
              </a:tabLst>
            </a:pPr>
            <a:r>
              <a:rPr lang="nl-NL" sz="1400" i="1" dirty="0">
                <a:solidFill>
                  <a:schemeClr val="bg1"/>
                </a:solidFill>
              </a:rPr>
              <a:t>	2) 	deze ouder samen gaat leven met een nieuwe 			partner en er gemeenschap van goederen dreigt.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De echtgenoot heeft voordeel door het gebruik van andermans ‘blote eigendom’, dit heet: </a:t>
            </a:r>
            <a:r>
              <a:rPr lang="nl-NL" sz="1400" b="1" dirty="0">
                <a:solidFill>
                  <a:schemeClr val="bg1"/>
                </a:solidFill>
              </a:rPr>
              <a:t>vruchtgebruik.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dirty="0">
                <a:solidFill>
                  <a:prstClr val="white"/>
                </a:solidFill>
                <a:latin typeface="Calibri"/>
              </a:rPr>
              <a:t>Het verwacht aantal jaren dat de echtgenoot vruchtgebruik heeft, wordt uitgedrukt in geld: </a:t>
            </a:r>
            <a:br>
              <a:rPr lang="nl-NL" sz="1400" dirty="0">
                <a:solidFill>
                  <a:prstClr val="white"/>
                </a:solidFill>
                <a:latin typeface="Calibri"/>
              </a:rPr>
            </a:br>
            <a:r>
              <a:rPr lang="nl-NL" sz="1400" i="1" dirty="0">
                <a:solidFill>
                  <a:prstClr val="white"/>
                </a:solidFill>
                <a:latin typeface="Calibri"/>
              </a:rPr>
              <a:t>6% van het erfportie voor elk verwacht jaar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Vruchtgebruik verhoogt </a:t>
            </a:r>
            <a:r>
              <a:rPr lang="nl-NL" sz="1400" dirty="0">
                <a:solidFill>
                  <a:prstClr val="white"/>
                </a:solidFill>
              </a:rPr>
              <a:t>( </a:t>
            </a:r>
            <a:r>
              <a:rPr lang="nl-NL" sz="1400" b="1" dirty="0">
                <a:solidFill>
                  <a:prstClr val="white"/>
                </a:solidFill>
              </a:rPr>
              <a:t>+</a:t>
            </a:r>
            <a:r>
              <a:rPr lang="nl-NL" sz="1400" dirty="0">
                <a:solidFill>
                  <a:prstClr val="white"/>
                </a:solidFill>
              </a:rPr>
              <a:t> )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bij de echtgenoot</a:t>
            </a:r>
            <a:r>
              <a:rPr kumimoji="0" lang="nl-NL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het belastbaar 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erfdeel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vanwege het voordeel eraan</a:t>
            </a:r>
            <a:r>
              <a:rPr kumimoji="0" lang="nl-NL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. Er wordt daarna dus erfbelasting over berekend.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solidFill>
                  <a:prstClr val="white"/>
                </a:solidFill>
              </a:rPr>
              <a:t>Vruchtgebruik verlaagt ( </a:t>
            </a:r>
            <a:r>
              <a:rPr lang="nl-NL" sz="1400" b="1" i="1" dirty="0">
                <a:solidFill>
                  <a:prstClr val="white"/>
                </a:solidFill>
              </a:rPr>
              <a:t>- </a:t>
            </a:r>
            <a:r>
              <a:rPr lang="nl-NL" sz="1400" dirty="0">
                <a:solidFill>
                  <a:prstClr val="white"/>
                </a:solidFill>
              </a:rPr>
              <a:t>) bij het kind het belastbaar erfdeel vanwege het missen ervan. Dat bespaart daarna dus erfbelasting.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lang="nl-NL" sz="1600" b="1" dirty="0">
                <a:solidFill>
                  <a:schemeClr val="bg1"/>
                </a:solidFill>
              </a:rPr>
              <a:t>Uitwerking vruchtgebruik:</a:t>
            </a:r>
          </a:p>
          <a:p>
            <a:pPr>
              <a:defRPr/>
            </a:pPr>
            <a:r>
              <a:rPr lang="nl-NL" sz="1400" i="1" dirty="0">
                <a:solidFill>
                  <a:schemeClr val="bg1"/>
                </a:solidFill>
              </a:rPr>
              <a:t>6% van € 17.500 * 5 jaar (staat gegeven) = </a:t>
            </a:r>
            <a:r>
              <a:rPr lang="nl-NL" sz="1400" b="1" i="1" dirty="0">
                <a:solidFill>
                  <a:schemeClr val="bg1"/>
                </a:solidFill>
              </a:rPr>
              <a:t>€ 5.250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4" name="Rechte verbindingslijn 163">
            <a:extLst>
              <a:ext uri="{FF2B5EF4-FFF2-40B4-BE49-F238E27FC236}">
                <a16:creationId xmlns:a16="http://schemas.microsoft.com/office/drawing/2014/main" id="{7B8B4E52-67EC-437D-920D-ED320191C6BA}"/>
              </a:ext>
            </a:extLst>
          </p:cNvPr>
          <p:cNvCxnSpPr>
            <a:cxnSpLocks/>
          </p:cNvCxnSpPr>
          <p:nvPr/>
        </p:nvCxnSpPr>
        <p:spPr>
          <a:xfrm flipH="1">
            <a:off x="5878342" y="4746070"/>
            <a:ext cx="350246" cy="0"/>
          </a:xfrm>
          <a:prstGeom prst="line">
            <a:avLst/>
          </a:prstGeom>
          <a:ln w="57150">
            <a:solidFill>
              <a:srgbClr val="7594B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al 165">
            <a:extLst>
              <a:ext uri="{FF2B5EF4-FFF2-40B4-BE49-F238E27FC236}">
                <a16:creationId xmlns:a16="http://schemas.microsoft.com/office/drawing/2014/main" id="{EB927E5C-A071-4739-905F-89441B1B1564}"/>
              </a:ext>
            </a:extLst>
          </p:cNvPr>
          <p:cNvSpPr/>
          <p:nvPr/>
        </p:nvSpPr>
        <p:spPr>
          <a:xfrm>
            <a:off x="6046714" y="4801454"/>
            <a:ext cx="231361" cy="229219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169" name="Rechthoek 168">
            <a:extLst>
              <a:ext uri="{FF2B5EF4-FFF2-40B4-BE49-F238E27FC236}">
                <a16:creationId xmlns:a16="http://schemas.microsoft.com/office/drawing/2014/main" id="{F7EBBD80-74AD-4272-BA00-FF0B376C540A}"/>
              </a:ext>
            </a:extLst>
          </p:cNvPr>
          <p:cNvSpPr/>
          <p:nvPr/>
        </p:nvSpPr>
        <p:spPr>
          <a:xfrm>
            <a:off x="6423443" y="3543191"/>
            <a:ext cx="363635" cy="21500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Bijschrift: pijl-links 39">
            <a:extLst>
              <a:ext uri="{FF2B5EF4-FFF2-40B4-BE49-F238E27FC236}">
                <a16:creationId xmlns:a16="http://schemas.microsoft.com/office/drawing/2014/main" id="{D3E0F8FB-D3ED-4B7E-A411-DC4D23CDC758}"/>
              </a:ext>
            </a:extLst>
          </p:cNvPr>
          <p:cNvSpPr/>
          <p:nvPr/>
        </p:nvSpPr>
        <p:spPr>
          <a:xfrm>
            <a:off x="10045843" y="1586442"/>
            <a:ext cx="1919797" cy="1411739"/>
          </a:xfrm>
          <a:prstGeom prst="leftArrowCallout">
            <a:avLst>
              <a:gd name="adj1" fmla="val 22300"/>
              <a:gd name="adj2" fmla="val 22526"/>
              <a:gd name="adj3" fmla="val 25000"/>
              <a:gd name="adj4" fmla="val 68859"/>
            </a:avLst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Vruchtgebruik: </a:t>
            </a:r>
            <a:r>
              <a:rPr lang="nl-NL" sz="1400" dirty="0"/>
              <a:t>de wet verwacht in deze situatie </a:t>
            </a:r>
          </a:p>
          <a:p>
            <a:pPr algn="ctr"/>
            <a:r>
              <a:rPr lang="nl-NL" sz="1400" dirty="0"/>
              <a:t>5 jaar vruchtgebruik.</a:t>
            </a:r>
          </a:p>
        </p:txBody>
      </p:sp>
      <p:sp>
        <p:nvSpPr>
          <p:cNvPr id="170" name="Rechthoek 169">
            <a:extLst>
              <a:ext uri="{FF2B5EF4-FFF2-40B4-BE49-F238E27FC236}">
                <a16:creationId xmlns:a16="http://schemas.microsoft.com/office/drawing/2014/main" id="{8B42B052-A297-4315-B0B2-F8437AEC5383}"/>
              </a:ext>
            </a:extLst>
          </p:cNvPr>
          <p:cNvSpPr/>
          <p:nvPr/>
        </p:nvSpPr>
        <p:spPr>
          <a:xfrm>
            <a:off x="7805899" y="3571875"/>
            <a:ext cx="4050737" cy="295376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4" name="Rechthoek: afgeronde hoeken 173">
            <a:extLst>
              <a:ext uri="{FF2B5EF4-FFF2-40B4-BE49-F238E27FC236}">
                <a16:creationId xmlns:a16="http://schemas.microsoft.com/office/drawing/2014/main" id="{CC029B37-4460-4B7F-94FE-485F57C9E713}"/>
              </a:ext>
            </a:extLst>
          </p:cNvPr>
          <p:cNvSpPr/>
          <p:nvPr/>
        </p:nvSpPr>
        <p:spPr>
          <a:xfrm>
            <a:off x="5563465" y="2527612"/>
            <a:ext cx="2944096" cy="356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€ 70.000 wettelijke erfmassa</a:t>
            </a:r>
          </a:p>
        </p:txBody>
      </p:sp>
      <p:sp>
        <p:nvSpPr>
          <p:cNvPr id="168" name="Rechthoek 167">
            <a:extLst>
              <a:ext uri="{FF2B5EF4-FFF2-40B4-BE49-F238E27FC236}">
                <a16:creationId xmlns:a16="http://schemas.microsoft.com/office/drawing/2014/main" id="{E2ECF7F5-8224-4005-A3C5-A4BD02442391}"/>
              </a:ext>
            </a:extLst>
          </p:cNvPr>
          <p:cNvSpPr/>
          <p:nvPr/>
        </p:nvSpPr>
        <p:spPr>
          <a:xfrm>
            <a:off x="4788585" y="1410096"/>
            <a:ext cx="1635018" cy="255108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7" name="Rechthoek 166">
            <a:extLst>
              <a:ext uri="{FF2B5EF4-FFF2-40B4-BE49-F238E27FC236}">
                <a16:creationId xmlns:a16="http://schemas.microsoft.com/office/drawing/2014/main" id="{29B14AB0-655F-41C4-B5E9-A912D5EB47F8}"/>
              </a:ext>
            </a:extLst>
          </p:cNvPr>
          <p:cNvSpPr/>
          <p:nvPr/>
        </p:nvSpPr>
        <p:spPr>
          <a:xfrm>
            <a:off x="6423340" y="1398147"/>
            <a:ext cx="5577313" cy="21868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257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2" grpId="0"/>
      <p:bldP spid="77" grpId="0" animBg="1"/>
      <p:bldP spid="96" grpId="0" animBg="1"/>
      <p:bldP spid="97" grpId="0"/>
      <p:bldP spid="93" grpId="0"/>
      <p:bldP spid="6" grpId="0" animBg="1"/>
      <p:bldP spid="6" grpId="1" animBg="1"/>
      <p:bldP spid="99" grpId="0" animBg="1"/>
      <p:bldP spid="148" grpId="0"/>
      <p:bldP spid="149" grpId="0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83911</TotalTime>
  <Words>1869</Words>
  <Application>Microsoft Office PowerPoint</Application>
  <PresentationFormat>Breedbeeld</PresentationFormat>
  <Paragraphs>384</Paragraphs>
  <Slides>12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Adobe Garamond Pro Bold</vt:lpstr>
      <vt:lpstr>Arial</vt:lpstr>
      <vt:lpstr>Calibri</vt:lpstr>
      <vt:lpstr>Cambria Math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Berry</dc:creator>
  <cp:lastModifiedBy>Berry Hagendijk</cp:lastModifiedBy>
  <cp:revision>1576</cp:revision>
  <cp:lastPrinted>2021-01-28T10:11:59Z</cp:lastPrinted>
  <dcterms:created xsi:type="dcterms:W3CDTF">2015-10-10T10:16:40Z</dcterms:created>
  <dcterms:modified xsi:type="dcterms:W3CDTF">2021-03-06T20:18:06Z</dcterms:modified>
</cp:coreProperties>
</file>